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4"/>
  </p:notesMasterIdLst>
  <p:sldIdLst>
    <p:sldId id="292" r:id="rId2"/>
    <p:sldId id="256" r:id="rId3"/>
    <p:sldId id="257" r:id="rId4"/>
    <p:sldId id="258" r:id="rId5"/>
    <p:sldId id="293"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94" r:id="rId19"/>
    <p:sldId id="271" r:id="rId20"/>
    <p:sldId id="272" r:id="rId21"/>
    <p:sldId id="273" r:id="rId22"/>
    <p:sldId id="274" r:id="rId23"/>
    <p:sldId id="275" r:id="rId24"/>
    <p:sldId id="276" r:id="rId25"/>
    <p:sldId id="277" r:id="rId26"/>
    <p:sldId id="295" r:id="rId27"/>
    <p:sldId id="278" r:id="rId28"/>
    <p:sldId id="279" r:id="rId29"/>
    <p:sldId id="280" r:id="rId30"/>
    <p:sldId id="281" r:id="rId31"/>
    <p:sldId id="282" r:id="rId32"/>
    <p:sldId id="283" r:id="rId33"/>
    <p:sldId id="284" r:id="rId34"/>
    <p:sldId id="296" r:id="rId35"/>
    <p:sldId id="285" r:id="rId36"/>
    <p:sldId id="297" r:id="rId37"/>
    <p:sldId id="286" r:id="rId38"/>
    <p:sldId id="287" r:id="rId39"/>
    <p:sldId id="288" r:id="rId40"/>
    <p:sldId id="289" r:id="rId41"/>
    <p:sldId id="290" r:id="rId42"/>
    <p:sldId id="291" r:id="rId4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0" d="100"/>
          <a:sy n="70" d="100"/>
        </p:scale>
        <p:origin x="-51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BC21C8-3BA8-46D7-A2BD-048DDAF1DDA5}" type="datetimeFigureOut">
              <a:rPr lang="fr-FR" smtClean="0"/>
              <a:pPr/>
              <a:t>15/08/2014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9E22D2-E8DB-46E2-A094-6A1F2EBF40FE}"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29E22D2-E8DB-46E2-A094-6A1F2EBF40FE}" type="slidenum">
              <a:rPr lang="fr-FR" smtClean="0"/>
              <a:pPr/>
              <a:t>2</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ous-titr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p:txBody>
          <a:bodyPr/>
          <a:lstStyle/>
          <a:p>
            <a:fld id="{C3FCFF1F-A251-410D-803C-12622BFCB348}" type="datetimeFigureOut">
              <a:rPr lang="fr-FR" smtClean="0"/>
              <a:pPr/>
              <a:t>15/08/2014</a:t>
            </a:fld>
            <a:endParaRPr lang="fr-FR"/>
          </a:p>
        </p:txBody>
      </p:sp>
      <p:sp>
        <p:nvSpPr>
          <p:cNvPr id="17" name="Espace réservé du pied de page 16"/>
          <p:cNvSpPr>
            <a:spLocks noGrp="1"/>
          </p:cNvSpPr>
          <p:nvPr>
            <p:ph type="ftr" sz="quarter" idx="11"/>
          </p:nvPr>
        </p:nvSpPr>
        <p:spPr/>
        <p:txBody>
          <a:bodyPr/>
          <a:lstStyle/>
          <a:p>
            <a:endParaRPr lang="fr-FR"/>
          </a:p>
        </p:txBody>
      </p:sp>
      <p:sp>
        <p:nvSpPr>
          <p:cNvPr id="7" name="Connecteur droit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Ellipse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Ellipse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Espace réservé du numéro de diapositive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0C9170A-3A6B-471C-89F7-A5A0050E3252}" type="slidenum">
              <a:rPr lang="fr-FR" smtClean="0"/>
              <a:pPr/>
              <a:t>‹N°›</a:t>
            </a:fld>
            <a:endParaRPr lang="fr-FR"/>
          </a:p>
        </p:txBody>
      </p:sp>
      <p:sp>
        <p:nvSpPr>
          <p:cNvPr id="8" name="Titr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fr-FR" smtClean="0"/>
              <a:t>Cliquez pour modifier le style du titre</a:t>
            </a:r>
            <a:endParaRPr kumimoji="0" lang="en-US"/>
          </a:p>
        </p:txBody>
      </p:sp>
    </p:spTree>
  </p:cSld>
  <p:clrMapOvr>
    <a:overrideClrMapping bg1="lt1" tx1="dk1" bg2="lt2" tx2="dk2" accent1="accent1" accent2="accent2" accent3="accent3" accent4="accent4" accent5="accent5" accent6="accent6" hlink="hlink" folHlink="folHlink"/>
  </p:clrMapOvr>
  <p:transition spd="slow">
    <p:checke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C3FCFF1F-A251-410D-803C-12622BFCB348}" type="datetimeFigureOut">
              <a:rPr lang="fr-FR" smtClean="0"/>
              <a:pPr/>
              <a:t>15/08/2014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0C9170A-3A6B-471C-89F7-A5A0050E3252}"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transition spd="slow">
    <p:checke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Connecteur droit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Ellipse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lipse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6915912" y="3009901"/>
            <a:ext cx="457200" cy="441325"/>
          </a:xfrm>
        </p:spPr>
        <p:txBody>
          <a:bodyPr/>
          <a:lstStyle/>
          <a:p>
            <a:fld id="{30C9170A-3A6B-471C-89F7-A5A0050E3252}" type="slidenum">
              <a:rPr lang="fr-FR" smtClean="0"/>
              <a:pPr/>
              <a:t>‹N°›</a:t>
            </a:fld>
            <a:endParaRPr lang="fr-FR"/>
          </a:p>
        </p:txBody>
      </p:sp>
      <p:sp>
        <p:nvSpPr>
          <p:cNvPr id="3" name="Espace réservé du texte vertical 2"/>
          <p:cNvSpPr>
            <a:spLocks noGrp="1"/>
          </p:cNvSpPr>
          <p:nvPr>
            <p:ph type="body" orient="vert" idx="1"/>
          </p:nvPr>
        </p:nvSpPr>
        <p:spPr>
          <a:xfrm>
            <a:off x="304800" y="304800"/>
            <a:ext cx="6553200" cy="5821366"/>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C3FCFF1F-A251-410D-803C-12622BFCB348}" type="datetimeFigureOut">
              <a:rPr lang="fr-FR" smtClean="0"/>
              <a:pPr/>
              <a:t>15/08/2014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2" name="Titre vertical 1"/>
          <p:cNvSpPr>
            <a:spLocks noGrp="1"/>
          </p:cNvSpPr>
          <p:nvPr>
            <p:ph type="title" orient="vert"/>
          </p:nvPr>
        </p:nvSpPr>
        <p:spPr>
          <a:xfrm>
            <a:off x="7391400" y="304801"/>
            <a:ext cx="1447800" cy="5851525"/>
          </a:xfrm>
        </p:spPr>
        <p:txBody>
          <a:bodyPr vert="eaVert"/>
          <a:lstStyle/>
          <a:p>
            <a:r>
              <a:rPr kumimoji="0" lang="fr-FR" smtClean="0"/>
              <a:t>Cliquez pour modifier le style du titre</a:t>
            </a:r>
            <a:endParaRPr kumimoji="0" lang="en-US"/>
          </a:p>
        </p:txBody>
      </p:sp>
    </p:spTree>
  </p:cSld>
  <p:clrMapOvr>
    <a:overrideClrMapping bg1="lt1" tx1="dk1" bg2="lt2" tx2="dk2" accent1="accent1" accent2="accent2" accent3="accent3" accent4="accent4" accent5="accent5" accent6="accent6" hlink="hlink" folHlink="folHlink"/>
  </p:clrMapOvr>
  <p:transition spd="slow">
    <p:checke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shade val="75000"/>
                  </a:schemeClr>
                </a:solidFill>
              </a:defRPr>
            </a:lvl1pPr>
          </a:lstStyle>
          <a:p>
            <a:r>
              <a:rPr kumimoji="0" lang="fr-FR" smtClean="0"/>
              <a:t>Cliquez pour modifier le style du titre</a:t>
            </a:r>
            <a:endParaRPr kumimoji="0" lang="en-US"/>
          </a:p>
        </p:txBody>
      </p:sp>
      <p:sp>
        <p:nvSpPr>
          <p:cNvPr id="4" name="Espace réservé de la date 3"/>
          <p:cNvSpPr>
            <a:spLocks noGrp="1"/>
          </p:cNvSpPr>
          <p:nvPr>
            <p:ph type="dt" sz="half" idx="10"/>
          </p:nvPr>
        </p:nvSpPr>
        <p:spPr/>
        <p:txBody>
          <a:bodyPr/>
          <a:lstStyle/>
          <a:p>
            <a:fld id="{C3FCFF1F-A251-410D-803C-12622BFCB348}" type="datetimeFigureOut">
              <a:rPr lang="fr-FR" smtClean="0"/>
              <a:pPr/>
              <a:t>15/08/2014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4361688" y="1026372"/>
            <a:ext cx="457200" cy="441325"/>
          </a:xfrm>
        </p:spPr>
        <p:txBody>
          <a:bodyPr/>
          <a:lstStyle/>
          <a:p>
            <a:fld id="{30C9170A-3A6B-471C-89F7-A5A0050E3252}" type="slidenum">
              <a:rPr lang="fr-FR" smtClean="0"/>
              <a:pPr/>
              <a:t>‹N°›</a:t>
            </a:fld>
            <a:endParaRPr lang="fr-FR"/>
          </a:p>
        </p:txBody>
      </p:sp>
      <p:sp>
        <p:nvSpPr>
          <p:cNvPr id="8" name="Espace réservé du contenu 7"/>
          <p:cNvSpPr>
            <a:spLocks noGrp="1"/>
          </p:cNvSpPr>
          <p:nvPr>
            <p:ph sz="quarter" idx="1"/>
          </p:nvPr>
        </p:nvSpPr>
        <p:spPr>
          <a:xfrm>
            <a:off x="301752" y="1527048"/>
            <a:ext cx="850392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overrideClrMapping bg1="lt1" tx1="dk1" bg2="lt2" tx2="dk2" accent1="accent1" accent2="accent2" accent3="accent3" accent4="accent4" accent5="accent5" accent6="accent6" hlink="hlink" folHlink="folHlink"/>
  </p:clrMapOvr>
  <p:transition spd="slow">
    <p:checke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Espace réservé du texte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Espace réservé du pied de page 4"/>
          <p:cNvSpPr>
            <a:spLocks noGrp="1"/>
          </p:cNvSpPr>
          <p:nvPr>
            <p:ph type="ftr" sz="quarter" idx="11"/>
          </p:nvPr>
        </p:nvSpPr>
        <p:spPr/>
        <p:txBody>
          <a:bodyPr/>
          <a:lstStyle/>
          <a:p>
            <a:endParaRPr lang="fr-FR"/>
          </a:p>
        </p:txBody>
      </p:sp>
      <p:sp>
        <p:nvSpPr>
          <p:cNvPr id="4" name="Espace réservé de la date 3"/>
          <p:cNvSpPr>
            <a:spLocks noGrp="1"/>
          </p:cNvSpPr>
          <p:nvPr>
            <p:ph type="dt" sz="half" idx="10"/>
          </p:nvPr>
        </p:nvSpPr>
        <p:spPr/>
        <p:txBody>
          <a:bodyPr/>
          <a:lstStyle/>
          <a:p>
            <a:fld id="{C3FCFF1F-A251-410D-803C-12622BFCB348}" type="datetimeFigureOut">
              <a:rPr lang="fr-FR" smtClean="0"/>
              <a:pPr/>
              <a:t>15/08/2014</a:t>
            </a:fld>
            <a:endParaRPr lang="fr-FR"/>
          </a:p>
        </p:txBody>
      </p:sp>
      <p:sp>
        <p:nvSpPr>
          <p:cNvPr id="8" name="Connecteur droit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llipse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lipse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0C9170A-3A6B-471C-89F7-A5A0050E3252}" type="slidenum">
              <a:rPr lang="fr-FR" smtClean="0"/>
              <a:pPr/>
              <a:t>‹N°›</a:t>
            </a:fld>
            <a:endParaRPr lang="fr-FR"/>
          </a:p>
        </p:txBody>
      </p:sp>
      <p:sp>
        <p:nvSpPr>
          <p:cNvPr id="2" name="Titr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fr-FR" smtClean="0"/>
              <a:t>Cliquez pour modifier le style du titre</a:t>
            </a:r>
            <a:endParaRPr kumimoji="0" lang="en-US"/>
          </a:p>
        </p:txBody>
      </p:sp>
    </p:spTree>
  </p:cSld>
  <p:clrMapOvr>
    <a:overrideClrMapping bg1="lt1" tx1="dk1" bg2="lt2" tx2="dk2" accent1="accent1" accent2="accent2" accent3="accent3" accent4="accent4" accent5="accent5" accent6="accent6" hlink="hlink" folHlink="folHlink"/>
  </p:clrMapOvr>
  <p:transition spd="slow">
    <p:checke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301752" y="228600"/>
            <a:ext cx="8534400" cy="758952"/>
          </a:xfrm>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a:xfrm>
            <a:off x="5791200" y="6409944"/>
            <a:ext cx="3044952" cy="365760"/>
          </a:xfrm>
        </p:spPr>
        <p:txBody>
          <a:bodyPr/>
          <a:lstStyle/>
          <a:p>
            <a:fld id="{C3FCFF1F-A251-410D-803C-12622BFCB348}" type="datetimeFigureOut">
              <a:rPr lang="fr-FR" smtClean="0"/>
              <a:pPr/>
              <a:t>15/08/2014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0C9170A-3A6B-471C-89F7-A5A0050E3252}" type="slidenum">
              <a:rPr lang="fr-FR" smtClean="0"/>
              <a:pPr/>
              <a:t>‹N°›</a:t>
            </a:fld>
            <a:endParaRPr lang="fr-FR"/>
          </a:p>
        </p:txBody>
      </p:sp>
      <p:sp>
        <p:nvSpPr>
          <p:cNvPr id="8" name="Connecteur droit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space réservé du contenu 9"/>
          <p:cNvSpPr>
            <a:spLocks noGrp="1"/>
          </p:cNvSpPr>
          <p:nvPr>
            <p:ph sz="half" idx="1"/>
          </p:nvPr>
        </p:nvSpPr>
        <p:spPr>
          <a:xfrm>
            <a:off x="301752" y="1371600"/>
            <a:ext cx="4038600" cy="4681728"/>
          </a:xfrm>
        </p:spPr>
        <p:txBody>
          <a:bodyPr/>
          <a:lstStyle>
            <a:lvl1pPr>
              <a:defRPr sz="2500"/>
            </a:lvl1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contenu 11"/>
          <p:cNvSpPr>
            <a:spLocks noGrp="1"/>
          </p:cNvSpPr>
          <p:nvPr>
            <p:ph sz="half" idx="2"/>
          </p:nvPr>
        </p:nvSpPr>
        <p:spPr>
          <a:xfrm>
            <a:off x="4800600" y="1371600"/>
            <a:ext cx="4038600" cy="4681728"/>
          </a:xfrm>
        </p:spPr>
        <p:txBody>
          <a:bodyPr/>
          <a:lstStyle>
            <a:lvl1pPr>
              <a:defRPr sz="2500"/>
            </a:lvl1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overrideClrMapping bg1="lt1" tx1="dk1" bg2="lt2" tx2="dk2" accent1="accent1" accent2="accent2" accent3="accent3" accent4="accent4" accent5="accent5" accent6="accent6" hlink="hlink" folHlink="folHlink"/>
  </p:clrMapOvr>
  <p:transition spd="slow">
    <p:checke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Ref idx="1001">
        <a:schemeClr val="bg2"/>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Espace réservé du texte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7" name="Espace réservé de la date 6"/>
          <p:cNvSpPr>
            <a:spLocks noGrp="1"/>
          </p:cNvSpPr>
          <p:nvPr>
            <p:ph type="dt" sz="half" idx="10"/>
          </p:nvPr>
        </p:nvSpPr>
        <p:spPr/>
        <p:txBody>
          <a:bodyPr/>
          <a:lstStyle/>
          <a:p>
            <a:fld id="{C3FCFF1F-A251-410D-803C-12622BFCB348}" type="datetimeFigureOut">
              <a:rPr lang="fr-FR" smtClean="0"/>
              <a:pPr/>
              <a:t>15/08/2014</a:t>
            </a:fld>
            <a:endParaRPr lang="fr-FR"/>
          </a:p>
        </p:txBody>
      </p:sp>
      <p:sp>
        <p:nvSpPr>
          <p:cNvPr id="8" name="Espace réservé du pied de page 7"/>
          <p:cNvSpPr>
            <a:spLocks noGrp="1"/>
          </p:cNvSpPr>
          <p:nvPr>
            <p:ph type="ftr" sz="quarter" idx="11"/>
          </p:nvPr>
        </p:nvSpPr>
        <p:spPr>
          <a:xfrm>
            <a:off x="304800" y="6409944"/>
            <a:ext cx="3581400" cy="365760"/>
          </a:xfrm>
        </p:spPr>
        <p:txBody>
          <a:bodyPr/>
          <a:lstStyle/>
          <a:p>
            <a:endParaRPr lang="fr-FR"/>
          </a:p>
        </p:txBody>
      </p:sp>
      <p:sp>
        <p:nvSpPr>
          <p:cNvPr id="15" name="Connecteur droit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Espace réservé du contenu 23"/>
          <p:cNvSpPr>
            <a:spLocks noGrp="1"/>
          </p:cNvSpPr>
          <p:nvPr>
            <p:ph sz="quarter" idx="2"/>
          </p:nvPr>
        </p:nvSpPr>
        <p:spPr>
          <a:xfrm>
            <a:off x="301752" y="2471383"/>
            <a:ext cx="4041648" cy="3818404"/>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6" name="Espace réservé du contenu 25"/>
          <p:cNvSpPr>
            <a:spLocks noGrp="1"/>
          </p:cNvSpPr>
          <p:nvPr>
            <p:ph sz="quarter" idx="4"/>
          </p:nvPr>
        </p:nvSpPr>
        <p:spPr>
          <a:xfrm>
            <a:off x="4800600" y="2471383"/>
            <a:ext cx="4038600" cy="382219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5" name="Ellipse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Ellipse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Espace réservé du numéro de diapositive 8"/>
          <p:cNvSpPr>
            <a:spLocks noGrp="1"/>
          </p:cNvSpPr>
          <p:nvPr>
            <p:ph type="sldNum" sz="quarter" idx="12"/>
          </p:nvPr>
        </p:nvSpPr>
        <p:spPr>
          <a:xfrm>
            <a:off x="4343400" y="1042416"/>
            <a:ext cx="457200" cy="441325"/>
          </a:xfrm>
        </p:spPr>
        <p:txBody>
          <a:bodyPr/>
          <a:lstStyle>
            <a:lvl1pPr algn="ctr">
              <a:defRPr/>
            </a:lvl1pPr>
          </a:lstStyle>
          <a:p>
            <a:fld id="{30C9170A-3A6B-471C-89F7-A5A0050E3252}" type="slidenum">
              <a:rPr lang="fr-FR" smtClean="0"/>
              <a:pPr/>
              <a:t>‹N°›</a:t>
            </a:fld>
            <a:endParaRPr lang="fr-FR"/>
          </a:p>
        </p:txBody>
      </p:sp>
      <p:sp>
        <p:nvSpPr>
          <p:cNvPr id="23" name="Titre 22"/>
          <p:cNvSpPr>
            <a:spLocks noGrp="1"/>
          </p:cNvSpPr>
          <p:nvPr>
            <p:ph type="title"/>
          </p:nvPr>
        </p:nvSpPr>
        <p:spPr/>
        <p:txBody>
          <a:bodyPr rtlCol="0" anchor="b" anchorCtr="0"/>
          <a:lstStyle/>
          <a:p>
            <a:r>
              <a:rPr kumimoji="0" lang="fr-FR" smtClean="0"/>
              <a:t>Cliquez pour modifier le style du titre</a:t>
            </a:r>
            <a:endParaRPr kumimoji="0" lang="en-US"/>
          </a:p>
        </p:txBody>
      </p:sp>
    </p:spTree>
  </p:cSld>
  <p:clrMapOvr>
    <a:overrideClrMapping bg1="lt1" tx1="dk1" bg2="lt2" tx2="dk2" accent1="accent1" accent2="accent2" accent3="accent3" accent4="accent4" accent5="accent5" accent6="accent6" hlink="hlink" folHlink="folHlink"/>
  </p:clrMapOvr>
  <p:transition spd="slow">
    <p:checke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C3FCFF1F-A251-410D-803C-12622BFCB348}" type="datetimeFigureOut">
              <a:rPr lang="fr-FR" smtClean="0"/>
              <a:pPr/>
              <a:t>15/08/2014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a:xfrm>
            <a:off x="4343400" y="1036020"/>
            <a:ext cx="457200" cy="441325"/>
          </a:xfrm>
        </p:spPr>
        <p:txBody>
          <a:bodyPr/>
          <a:lstStyle/>
          <a:p>
            <a:fld id="{30C9170A-3A6B-471C-89F7-A5A0050E3252}" type="slidenum">
              <a:rPr lang="fr-FR" smtClean="0"/>
              <a:pPr/>
              <a:t>‹N°›</a:t>
            </a:fld>
            <a:endParaRPr lang="fr-FR"/>
          </a:p>
        </p:txBody>
      </p:sp>
    </p:spTree>
  </p:cSld>
  <p:clrMapOvr>
    <a:masterClrMapping/>
  </p:clrMapOvr>
  <p:transition spd="slow">
    <p:checke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Espace réservé de la date 1"/>
          <p:cNvSpPr>
            <a:spLocks noGrp="1"/>
          </p:cNvSpPr>
          <p:nvPr>
            <p:ph type="dt" sz="half" idx="10"/>
          </p:nvPr>
        </p:nvSpPr>
        <p:spPr/>
        <p:txBody>
          <a:bodyPr/>
          <a:lstStyle/>
          <a:p>
            <a:fld id="{C3FCFF1F-A251-410D-803C-12622BFCB348}" type="datetimeFigureOut">
              <a:rPr lang="fr-FR" smtClean="0"/>
              <a:pPr/>
              <a:t>15/08/2014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a:xfrm>
            <a:off x="4267200" y="6324600"/>
            <a:ext cx="609600" cy="441324"/>
          </a:xfrm>
        </p:spPr>
        <p:txBody>
          <a:bodyPr/>
          <a:lstStyle>
            <a:lvl1pPr>
              <a:defRPr>
                <a:solidFill>
                  <a:srgbClr val="FFFFFF"/>
                </a:solidFill>
              </a:defRPr>
            </a:lvl1pPr>
          </a:lstStyle>
          <a:p>
            <a:fld id="{30C9170A-3A6B-471C-89F7-A5A0050E3252}" type="slidenum">
              <a:rPr lang="fr-FR" smtClean="0"/>
              <a:pPr/>
              <a:t>‹N°›</a:t>
            </a:fld>
            <a:endParaRPr lang="fr-FR"/>
          </a:p>
        </p:txBody>
      </p:sp>
    </p:spTree>
  </p:cSld>
  <p:clrMapOvr>
    <a:masterClrMapping/>
  </p:clrMapOvr>
  <p:transition spd="slow">
    <p:checke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Connecteur droit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Espace réservé du contenu 19"/>
          <p:cNvSpPr>
            <a:spLocks noGrp="1"/>
          </p:cNvSpPr>
          <p:nvPr>
            <p:ph sz="quarter" idx="1"/>
          </p:nvPr>
        </p:nvSpPr>
        <p:spPr>
          <a:xfrm>
            <a:off x="3124200" y="685800"/>
            <a:ext cx="5638800" cy="5410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0" name="Ellipse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lipse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Espace réservé du numéro de diapositive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30C9170A-3A6B-471C-89F7-A5A0050E3252}" type="slidenum">
              <a:rPr lang="fr-FR" smtClean="0"/>
              <a:pPr/>
              <a:t>‹N°›</a:t>
            </a:fld>
            <a:endParaRPr lang="fr-F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Espace réservé de la date 4"/>
          <p:cNvSpPr>
            <a:spLocks noGrp="1"/>
          </p:cNvSpPr>
          <p:nvPr>
            <p:ph type="dt" sz="half" idx="10"/>
          </p:nvPr>
        </p:nvSpPr>
        <p:spPr/>
        <p:txBody>
          <a:bodyPr/>
          <a:lstStyle/>
          <a:p>
            <a:fld id="{C3FCFF1F-A251-410D-803C-12622BFCB348}" type="datetimeFigureOut">
              <a:rPr lang="fr-FR" smtClean="0"/>
              <a:pPr/>
              <a:t>15/08/2014</a:t>
            </a:fld>
            <a:endParaRPr lang="fr-FR"/>
          </a:p>
        </p:txBody>
      </p:sp>
      <p:sp>
        <p:nvSpPr>
          <p:cNvPr id="6" name="Espace réservé du pied de page 5"/>
          <p:cNvSpPr>
            <a:spLocks noGrp="1"/>
          </p:cNvSpPr>
          <p:nvPr>
            <p:ph type="ftr" sz="quarter" idx="11"/>
          </p:nvPr>
        </p:nvSpPr>
        <p:spPr>
          <a:xfrm>
            <a:off x="301752" y="6410848"/>
            <a:ext cx="3383280" cy="365760"/>
          </a:xfrm>
        </p:spPr>
        <p:txBody>
          <a:bodyPr/>
          <a:lstStyle/>
          <a:p>
            <a:endParaRPr lang="fr-FR"/>
          </a:p>
        </p:txBody>
      </p:sp>
    </p:spTree>
  </p:cSld>
  <p:clrMapOvr>
    <a:overrideClrMapping bg1="lt1" tx1="dk1" bg2="lt2" tx2="dk2" accent1="accent1" accent2="accent2" accent3="accent3" accent4="accent4" accent5="accent5" accent6="accent6" hlink="hlink" folHlink="folHlink"/>
  </p:clrMapOvr>
  <p:transition spd="slow">
    <p:checke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1" name="Connecteur droit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Ellipse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Ellipse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Espace réservé du numéro de diapositive 6"/>
          <p:cNvSpPr>
            <a:spLocks noGrp="1"/>
          </p:cNvSpPr>
          <p:nvPr>
            <p:ph type="sldNum" sz="quarter" idx="12"/>
          </p:nvPr>
        </p:nvSpPr>
        <p:spPr>
          <a:xfrm>
            <a:off x="1371600" y="312738"/>
            <a:ext cx="457200" cy="441325"/>
          </a:xfrm>
        </p:spPr>
        <p:txBody>
          <a:bodyPr/>
          <a:lstStyle/>
          <a:p>
            <a:fld id="{30C9170A-3A6B-471C-89F7-A5A0050E3252}" type="slidenum">
              <a:rPr lang="fr-FR" smtClean="0"/>
              <a:pPr/>
              <a:t>‹N°›</a:t>
            </a:fld>
            <a:endParaRPr lang="fr-FR"/>
          </a:p>
        </p:txBody>
      </p:sp>
      <p:sp>
        <p:nvSpPr>
          <p:cNvPr id="2" name="Titr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3000375" y="609600"/>
            <a:ext cx="5867400" cy="4267200"/>
          </a:xfrm>
        </p:spPr>
        <p:txBody>
          <a:bodyPr/>
          <a:lstStyle>
            <a:lvl1pPr marL="0" indent="0">
              <a:buNone/>
              <a:defRPr sz="3200"/>
            </a:lvl1pPr>
          </a:lstStyle>
          <a:p>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Espace réservé de la date 4"/>
          <p:cNvSpPr>
            <a:spLocks noGrp="1"/>
          </p:cNvSpPr>
          <p:nvPr>
            <p:ph type="dt" sz="half" idx="10"/>
          </p:nvPr>
        </p:nvSpPr>
        <p:spPr>
          <a:xfrm>
            <a:off x="5788152" y="6404984"/>
            <a:ext cx="3044952" cy="365760"/>
          </a:xfrm>
        </p:spPr>
        <p:txBody>
          <a:bodyPr/>
          <a:lstStyle/>
          <a:p>
            <a:fld id="{C3FCFF1F-A251-410D-803C-12622BFCB348}" type="datetimeFigureOut">
              <a:rPr lang="fr-FR" smtClean="0"/>
              <a:pPr/>
              <a:t>15/08/2014</a:t>
            </a:fld>
            <a:endParaRPr lang="fr-FR"/>
          </a:p>
        </p:txBody>
      </p:sp>
      <p:sp>
        <p:nvSpPr>
          <p:cNvPr id="6" name="Espace réservé du pied de page 5"/>
          <p:cNvSpPr>
            <a:spLocks noGrp="1"/>
          </p:cNvSpPr>
          <p:nvPr>
            <p:ph type="ftr" sz="quarter" idx="11"/>
          </p:nvPr>
        </p:nvSpPr>
        <p:spPr>
          <a:xfrm>
            <a:off x="301752" y="6410848"/>
            <a:ext cx="3584448" cy="365760"/>
          </a:xfrm>
        </p:spPr>
        <p:txBody>
          <a:bodyPr/>
          <a:lstStyle/>
          <a:p>
            <a:endParaRPr lang="fr-FR"/>
          </a:p>
        </p:txBody>
      </p:sp>
    </p:spTree>
  </p:cSld>
  <p:clrMapOvr>
    <a:masterClrMapping/>
  </p:clrMapOvr>
  <p:transition spd="slow">
    <p:checke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Espace réservé de la date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C3FCFF1F-A251-410D-803C-12622BFCB348}" type="datetimeFigureOut">
              <a:rPr lang="fr-FR" smtClean="0"/>
              <a:pPr/>
              <a:t>15/08/2014</a:t>
            </a:fld>
            <a:endParaRPr lang="fr-FR"/>
          </a:p>
        </p:txBody>
      </p:sp>
      <p:sp>
        <p:nvSpPr>
          <p:cNvPr id="3" name="Espace réservé du pied de page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fr-F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Connecteur droit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Ellipse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lipse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Espace réservé du numéro de diapositive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30C9170A-3A6B-471C-89F7-A5A0050E3252}" type="slidenum">
              <a:rPr lang="fr-FR" smtClean="0"/>
              <a:pPr/>
              <a:t>‹N°›</a:t>
            </a:fld>
            <a:endParaRPr lang="fr-FR"/>
          </a:p>
        </p:txBody>
      </p:sp>
      <p:sp>
        <p:nvSpPr>
          <p:cNvPr id="22" name="Espace réservé du titre 21"/>
          <p:cNvSpPr>
            <a:spLocks noGrp="1"/>
          </p:cNvSpPr>
          <p:nvPr>
            <p:ph type="title"/>
          </p:nvPr>
        </p:nvSpPr>
        <p:spPr>
          <a:xfrm>
            <a:off x="301752" y="228600"/>
            <a:ext cx="8534400" cy="758952"/>
          </a:xfrm>
          <a:prstGeom prst="rect">
            <a:avLst/>
          </a:prstGeom>
        </p:spPr>
        <p:txBody>
          <a:bodyPr vert="horz" anchor="b">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checker/>
  </p:transition>
  <p:timing>
    <p:tnLst>
      <p:par>
        <p:cTn id="1" dur="indefinite" restart="never" nodeType="tmRoot"/>
      </p:par>
    </p:tnLst>
  </p:timing>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9" Type="http://schemas.microsoft.com/office/2007/relationships/hdphoto" Target="../../word/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fitinimag.com/media/k2/items/cache/a63cd9e38964634741a5a3fe89055308_XL.jpg" TargetMode="External"/><Relationship Id="rId1" Type="http://schemas.openxmlformats.org/officeDocument/2006/relationships/slideLayout" Target="../slideLayouts/slideLayout2.xml"/><Relationship Id="rId19" Type="http://schemas.microsoft.com/office/2007/relationships/hdphoto" Target="../../word/media/hdphoto3.wdp"/></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unicef.org/voy/fr/meeting/girl/index.html" TargetMode="External"/><Relationship Id="rId2" Type="http://schemas.openxmlformats.org/officeDocument/2006/relationships/hyperlink" Target="http://wwwunicef.org/french/protection/index_childlabour.html" TargetMode="External"/><Relationship Id="rId1" Type="http://schemas.openxmlformats.org/officeDocument/2006/relationships/slideLayout" Target="../slideLayouts/slideLayout2.xml"/><Relationship Id="rId4" Type="http://schemas.openxmlformats.org/officeDocument/2006/relationships/hyperlink" Target="http://www.unesco.org/new/fr/education/themes/strengthening-education%20%0d%20%20%20systems/inclusive-education/child-workers/"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4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228600"/>
            <a:ext cx="8534400" cy="985822"/>
          </a:xfrm>
        </p:spPr>
        <p:txBody>
          <a:bodyPr>
            <a:normAutofit fontScale="90000"/>
          </a:bodyPr>
          <a:lstStyle/>
          <a:p>
            <a:r>
              <a:rPr lang="fr-FR" b="1" smtClean="0">
                <a:solidFill>
                  <a:schemeClr val="accent1">
                    <a:lumMod val="50000"/>
                  </a:schemeClr>
                </a:solidFill>
              </a:rPr>
              <a:t>RAPPORT D’ACTIVITES DES COURS SPECIAUX DE RENFORCEMENT</a:t>
            </a:r>
            <a:r>
              <a:rPr lang="fr-FR" smtClean="0">
                <a:solidFill>
                  <a:schemeClr val="bg2">
                    <a:lumMod val="50000"/>
                  </a:schemeClr>
                </a:solidFill>
              </a:rPr>
              <a:t>.</a:t>
            </a:r>
            <a:endParaRPr lang="fr-FR" dirty="0">
              <a:solidFill>
                <a:schemeClr val="bg2">
                  <a:lumMod val="50000"/>
                </a:schemeClr>
              </a:solidFill>
            </a:endParaRPr>
          </a:p>
        </p:txBody>
      </p:sp>
      <p:sp>
        <p:nvSpPr>
          <p:cNvPr id="3" name="Espace réservé du contenu 2"/>
          <p:cNvSpPr>
            <a:spLocks noGrp="1"/>
          </p:cNvSpPr>
          <p:nvPr>
            <p:ph sz="quarter" idx="1"/>
          </p:nvPr>
        </p:nvSpPr>
        <p:spPr/>
        <p:txBody>
          <a:bodyPr/>
          <a:lstStyle/>
          <a:p>
            <a:pPr lvl="3">
              <a:buNone/>
            </a:pPr>
            <a:endParaRPr lang="fr-FR" sz="2800" b="1" dirty="0" smtClean="0">
              <a:solidFill>
                <a:schemeClr val="accent2">
                  <a:lumMod val="75000"/>
                </a:schemeClr>
              </a:solidFill>
            </a:endParaRPr>
          </a:p>
          <a:p>
            <a:pPr lvl="3">
              <a:buNone/>
            </a:pPr>
            <a:r>
              <a:rPr lang="fr-FR" sz="2800" b="1" dirty="0" smtClean="0">
                <a:solidFill>
                  <a:schemeClr val="accent2">
                    <a:lumMod val="75000"/>
                  </a:schemeClr>
                </a:solidFill>
              </a:rPr>
              <a:t>                 THEME:</a:t>
            </a:r>
          </a:p>
          <a:p>
            <a:pPr lvl="3">
              <a:buNone/>
            </a:pPr>
            <a:endParaRPr lang="fr-FR" sz="2800" b="1" dirty="0" smtClean="0">
              <a:solidFill>
                <a:schemeClr val="accent2">
                  <a:lumMod val="75000"/>
                </a:schemeClr>
              </a:solidFill>
            </a:endParaRPr>
          </a:p>
          <a:p>
            <a:pPr algn="just">
              <a:buNone/>
            </a:pPr>
            <a:r>
              <a:rPr lang="fr-FR" sz="2400" b="1" dirty="0" smtClean="0">
                <a:solidFill>
                  <a:schemeClr val="accent2">
                    <a:lumMod val="75000"/>
                  </a:schemeClr>
                </a:solidFill>
              </a:rPr>
              <a:t>    MAINTIEN DE LA JEUNE FILLE A L’ECOLE: </a:t>
            </a:r>
            <a:r>
              <a:rPr lang="fr-FR" sz="2400" b="1" dirty="0" smtClean="0">
                <a:solidFill>
                  <a:schemeClr val="accent5">
                    <a:lumMod val="50000"/>
                  </a:schemeClr>
                </a:solidFill>
              </a:rPr>
              <a:t>CAS DES FILLES, ECOLIERES DE CM2 DE FAIBLE NIVEAU DU GROUPE SCOLAIRE NORD D’ABOBO</a:t>
            </a:r>
          </a:p>
          <a:p>
            <a:pPr algn="just">
              <a:buNone/>
            </a:pPr>
            <a:r>
              <a:rPr lang="fr-FR" sz="2000" b="1" dirty="0" smtClean="0">
                <a:solidFill>
                  <a:schemeClr val="accent5">
                    <a:lumMod val="50000"/>
                  </a:schemeClr>
                </a:solidFill>
              </a:rPr>
              <a:t>                ABIDJAN ,COTE D’IVOIRE</a:t>
            </a:r>
          </a:p>
          <a:p>
            <a:pPr>
              <a:buNone/>
            </a:pPr>
            <a:endParaRPr lang="fr-FR" dirty="0"/>
          </a:p>
        </p:txBody>
      </p:sp>
      <p:sp>
        <p:nvSpPr>
          <p:cNvPr id="6" name="Espace réservé de la date 5"/>
          <p:cNvSpPr>
            <a:spLocks noGrp="1"/>
          </p:cNvSpPr>
          <p:nvPr>
            <p:ph type="dt" sz="half" idx="10"/>
          </p:nvPr>
        </p:nvSpPr>
        <p:spPr/>
        <p:txBody>
          <a:bodyPr/>
          <a:lstStyle/>
          <a:p>
            <a:fld id="{C3FCFF1F-A251-410D-803C-12622BFCB348}" type="datetimeFigureOut">
              <a:rPr lang="fr-FR" smtClean="0"/>
              <a:pPr/>
              <a:t>15/08/2014</a:t>
            </a:fld>
            <a:endParaRPr lang="fr-FR"/>
          </a:p>
        </p:txBody>
      </p:sp>
    </p:spTree>
  </p:cSld>
  <p:clrMapOvr>
    <a:masterClrMapping/>
  </p:clrMapOvr>
  <p:transition spd="slow">
    <p:check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0070C0"/>
                </a:solidFill>
              </a:rPr>
              <a:t>FICHE D’IDENTIFICATION</a:t>
            </a:r>
            <a:endParaRPr lang="fr-FR" b="1" dirty="0">
              <a:solidFill>
                <a:srgbClr val="0070C0"/>
              </a:solidFill>
            </a:endParaRPr>
          </a:p>
        </p:txBody>
      </p:sp>
      <p:pic>
        <p:nvPicPr>
          <p:cNvPr id="4" name="Espace réservé du contenu 3" descr="C:\Users\pc\Desktop\Image (204).jpg"/>
          <p:cNvPicPr>
            <a:picLocks noGrp="1"/>
          </p:cNvPicPr>
          <p:nvPr>
            <p:ph sz="quarter" idx="1"/>
          </p:nvPr>
        </p:nvPicPr>
        <p:blipFill>
          <a:blip r:embed="rId2" cstate="print">
            <a:grayscl/>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1500166" y="1600200"/>
            <a:ext cx="5857916" cy="4972072"/>
          </a:xfrm>
          <a:prstGeom prst="rect">
            <a:avLst/>
          </a:prstGeom>
          <a:noFill/>
          <a:ln>
            <a:noFill/>
          </a:ln>
        </p:spPr>
      </p:pic>
    </p:spTree>
  </p:cSld>
  <p:clrMapOvr>
    <a:masterClrMapping/>
  </p:clrMapOvr>
  <p:transition spd="slow">
    <p:check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228600"/>
            <a:ext cx="8534400" cy="985822"/>
          </a:xfrm>
        </p:spPr>
        <p:txBody>
          <a:bodyPr>
            <a:normAutofit fontScale="90000"/>
          </a:bodyPr>
          <a:lstStyle/>
          <a:p>
            <a:r>
              <a:rPr lang="fr-FR" b="1" dirty="0" smtClean="0">
                <a:solidFill>
                  <a:srgbClr val="0070C0"/>
                </a:solidFill>
              </a:rPr>
              <a:t>ANALYSE DES DOSSIERS ET DES FICHES D’IDENTIFICATION</a:t>
            </a:r>
            <a:endParaRPr lang="fr-FR" b="1" dirty="0">
              <a:solidFill>
                <a:srgbClr val="0070C0"/>
              </a:solidFill>
            </a:endParaRPr>
          </a:p>
        </p:txBody>
      </p:sp>
      <p:sp>
        <p:nvSpPr>
          <p:cNvPr id="3" name="Espace réservé du contenu 2"/>
          <p:cNvSpPr>
            <a:spLocks noGrp="1"/>
          </p:cNvSpPr>
          <p:nvPr>
            <p:ph sz="quarter" idx="1"/>
          </p:nvPr>
        </p:nvSpPr>
        <p:spPr/>
        <p:txBody>
          <a:bodyPr>
            <a:normAutofit fontScale="70000" lnSpcReduction="20000"/>
          </a:bodyPr>
          <a:lstStyle/>
          <a:p>
            <a:r>
              <a:rPr lang="fr-FR" dirty="0">
                <a:solidFill>
                  <a:srgbClr val="FF0000"/>
                </a:solidFill>
              </a:rPr>
              <a:t>À l’analyse des dossiers et des différentes fiches d’identification, les "filles-espoir du millénaire" ont la plus part une scolarité totale de sept à huit ans. D’autres avec leur jeune âge souffrent d’une scolarité précoce</a:t>
            </a:r>
            <a:r>
              <a:rPr lang="fr-FR" dirty="0"/>
              <a:t>. Il est à remarquer que le faible rendement de ces écolières amène souvent les parents à changer les extraits de naissance pour pouvoir diminuer l’âge de ces dernières.</a:t>
            </a:r>
            <a:endParaRPr lang="fr-FR" dirty="0" smtClean="0"/>
          </a:p>
          <a:p>
            <a:r>
              <a:rPr lang="fr-FR" dirty="0">
                <a:solidFill>
                  <a:srgbClr val="FF0000"/>
                </a:solidFill>
              </a:rPr>
              <a:t>Notons aussi que, ces "filles-espoir du millénaire «vivent avec leurs parents dans des cours communes avec des familles de grandes tailles, environ cinq à six enfants par famille. Soulignons aussi que la plupart des activités des parents relève de l’informel. Le commerce est le plus dominant. En outre la majorité de ceux-ci sont </a:t>
            </a:r>
            <a:r>
              <a:rPr lang="fr-FR" dirty="0" smtClean="0">
                <a:solidFill>
                  <a:srgbClr val="FF0000"/>
                </a:solidFill>
              </a:rPr>
              <a:t>analphabètes</a:t>
            </a:r>
            <a:r>
              <a:rPr lang="fr-FR" dirty="0">
                <a:solidFill>
                  <a:srgbClr val="FF0000"/>
                </a:solidFill>
              </a:rPr>
              <a:t>.</a:t>
            </a:r>
            <a:endParaRPr lang="fr-FR" dirty="0" smtClean="0">
              <a:solidFill>
                <a:srgbClr val="FF0000"/>
              </a:solidFill>
            </a:endParaRPr>
          </a:p>
          <a:p>
            <a:r>
              <a:rPr lang="fr-FR" dirty="0"/>
              <a:t> Cette précarité de vie sociale n’influence-t-il pas le rendement scolaire de ces filles ?</a:t>
            </a:r>
            <a:endParaRPr lang="fr-FR" dirty="0" smtClean="0"/>
          </a:p>
          <a:p>
            <a:r>
              <a:rPr lang="fr-FR" dirty="0"/>
              <a:t>Pour nous il faut agir par ces cours spéciaux afin de maximiser leur réussite scolaire et leur assurer une scolarisation durable.</a:t>
            </a:r>
            <a:endParaRPr lang="fr-FR" dirty="0" smtClean="0"/>
          </a:p>
          <a:p>
            <a:r>
              <a:rPr lang="fr-FR" dirty="0">
                <a:solidFill>
                  <a:srgbClr val="00B050"/>
                </a:solidFill>
              </a:rPr>
              <a:t>Quel est alors le bilan de </a:t>
            </a:r>
            <a:r>
              <a:rPr lang="fr-FR" dirty="0" smtClean="0">
                <a:solidFill>
                  <a:srgbClr val="00B050"/>
                </a:solidFill>
              </a:rPr>
              <a:t>ces années </a:t>
            </a:r>
            <a:r>
              <a:rPr lang="fr-FR" dirty="0">
                <a:solidFill>
                  <a:srgbClr val="00B050"/>
                </a:solidFill>
              </a:rPr>
              <a:t>d’activités ?</a:t>
            </a:r>
            <a:endParaRPr lang="fr-FR" dirty="0" smtClean="0">
              <a:solidFill>
                <a:srgbClr val="00B050"/>
              </a:solidFill>
            </a:endParaRPr>
          </a:p>
          <a:p>
            <a:endParaRPr lang="fr-FR" dirty="0"/>
          </a:p>
        </p:txBody>
      </p:sp>
    </p:spTree>
  </p:cSld>
  <p:clrMapOvr>
    <a:masterClrMapping/>
  </p:clrMapOvr>
  <p:transition spd="slow">
    <p:check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228600"/>
            <a:ext cx="8534400" cy="1485888"/>
          </a:xfrm>
        </p:spPr>
        <p:txBody>
          <a:bodyPr>
            <a:normAutofit fontScale="90000"/>
          </a:bodyPr>
          <a:lstStyle/>
          <a:p>
            <a:r>
              <a:rPr lang="fr-FR" sz="6700" b="1" dirty="0">
                <a:solidFill>
                  <a:srgbClr val="0070C0"/>
                </a:solidFill>
              </a:rPr>
              <a:t>CHAPITRE II</a:t>
            </a:r>
            <a:r>
              <a:rPr lang="fr-FR" dirty="0"/>
              <a:t/>
            </a:r>
            <a:br>
              <a:rPr lang="fr-FR" dirty="0"/>
            </a:br>
            <a:endParaRPr lang="fr-FR" dirty="0"/>
          </a:p>
        </p:txBody>
      </p:sp>
      <p:sp>
        <p:nvSpPr>
          <p:cNvPr id="3" name="Espace réservé du contenu 2"/>
          <p:cNvSpPr>
            <a:spLocks noGrp="1"/>
          </p:cNvSpPr>
          <p:nvPr>
            <p:ph sz="quarter" idx="1"/>
          </p:nvPr>
        </p:nvSpPr>
        <p:spPr/>
        <p:txBody>
          <a:bodyPr/>
          <a:lstStyle/>
          <a:p>
            <a:endParaRPr lang="fr-FR" b="1" dirty="0" smtClean="0">
              <a:solidFill>
                <a:srgbClr val="00B050"/>
              </a:solidFill>
            </a:endParaRPr>
          </a:p>
          <a:p>
            <a:endParaRPr lang="fr-FR" b="1" dirty="0" smtClean="0">
              <a:solidFill>
                <a:srgbClr val="00B050"/>
              </a:solidFill>
            </a:endParaRPr>
          </a:p>
          <a:p>
            <a:r>
              <a:rPr lang="fr-FR" b="1" dirty="0" smtClean="0">
                <a:solidFill>
                  <a:srgbClr val="00B050"/>
                </a:solidFill>
              </a:rPr>
              <a:t>LES </a:t>
            </a:r>
            <a:r>
              <a:rPr lang="fr-FR" b="1" dirty="0">
                <a:solidFill>
                  <a:srgbClr val="00B050"/>
                </a:solidFill>
              </a:rPr>
              <a:t>CAUSES</a:t>
            </a:r>
            <a:r>
              <a:rPr lang="fr-FR" b="1" dirty="0" smtClean="0">
                <a:solidFill>
                  <a:srgbClr val="00B050"/>
                </a:solidFill>
              </a:rPr>
              <a:t>,</a:t>
            </a:r>
          </a:p>
          <a:p>
            <a:r>
              <a:rPr lang="fr-FR" b="1" dirty="0" smtClean="0"/>
              <a:t> </a:t>
            </a:r>
            <a:r>
              <a:rPr lang="fr-FR" b="1" dirty="0">
                <a:solidFill>
                  <a:srgbClr val="00B050"/>
                </a:solidFill>
              </a:rPr>
              <a:t>LES CONSEQUENCES </a:t>
            </a:r>
            <a:r>
              <a:rPr lang="fr-FR" b="1" dirty="0"/>
              <a:t>DU FAIBLE NIVEAU DES FILLES DE </a:t>
            </a:r>
            <a:r>
              <a:rPr lang="fr-FR" b="1" dirty="0" smtClean="0"/>
              <a:t>CM2 </a:t>
            </a:r>
            <a:endParaRPr lang="fr-FR" b="1" dirty="0" smtClean="0"/>
          </a:p>
          <a:p>
            <a:r>
              <a:rPr lang="fr-FR" b="1" dirty="0" smtClean="0">
                <a:solidFill>
                  <a:srgbClr val="00B050"/>
                </a:solidFill>
              </a:rPr>
              <a:t>ET </a:t>
            </a:r>
            <a:r>
              <a:rPr lang="fr-FR" b="1" dirty="0">
                <a:solidFill>
                  <a:srgbClr val="00B050"/>
                </a:solidFill>
              </a:rPr>
              <a:t>LES SOLUTIONS </a:t>
            </a:r>
            <a:r>
              <a:rPr lang="fr-FR" b="1" dirty="0"/>
              <a:t>AVEC L’APPORT </a:t>
            </a:r>
            <a:endParaRPr lang="fr-FR" dirty="0"/>
          </a:p>
          <a:p>
            <a:r>
              <a:rPr lang="fr-FR" b="1" dirty="0"/>
              <a:t>DES DESSINS D’ART.</a:t>
            </a:r>
            <a:endParaRPr lang="fr-FR" dirty="0"/>
          </a:p>
          <a:p>
            <a:endParaRPr lang="fr-FR" dirty="0"/>
          </a:p>
        </p:txBody>
      </p:sp>
    </p:spTree>
  </p:cSld>
  <p:clrMapOvr>
    <a:masterClrMapping/>
  </p:clrMapOvr>
  <p:transition spd="slow">
    <p:check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228600"/>
            <a:ext cx="8534400" cy="1843078"/>
          </a:xfrm>
        </p:spPr>
        <p:txBody>
          <a:bodyPr>
            <a:normAutofit fontScale="90000"/>
          </a:bodyPr>
          <a:lstStyle/>
          <a:p>
            <a:r>
              <a:rPr lang="fr-FR" sz="3100" b="1" dirty="0">
                <a:solidFill>
                  <a:srgbClr val="0070C0"/>
                </a:solidFill>
              </a:rPr>
              <a:t>I/ </a:t>
            </a:r>
            <a:r>
              <a:rPr lang="fr-FR" sz="3100" b="1" u="sng" dirty="0">
                <a:solidFill>
                  <a:srgbClr val="0070C0"/>
                </a:solidFill>
              </a:rPr>
              <a:t>LES CAUSES DU NIVEAU FAIBLE DES FILLES DE </a:t>
            </a:r>
            <a:r>
              <a:rPr lang="fr-FR" sz="3100" b="1" u="sng" dirty="0" smtClean="0">
                <a:solidFill>
                  <a:srgbClr val="0070C0"/>
                </a:solidFill>
              </a:rPr>
              <a:t>CM2 </a:t>
            </a:r>
            <a:r>
              <a:rPr lang="fr-FR" sz="3100" b="1" u="sng" dirty="0">
                <a:solidFill>
                  <a:srgbClr val="0070C0"/>
                </a:solidFill>
              </a:rPr>
              <a:t>DU GROUPE NORD</a:t>
            </a:r>
            <a:r>
              <a:rPr lang="fr-FR" dirty="0" smtClean="0"/>
              <a:t/>
            </a:r>
            <a:br>
              <a:rPr lang="fr-FR" dirty="0" smtClean="0"/>
            </a:br>
            <a:r>
              <a:rPr lang="fr-FR" b="1" dirty="0"/>
              <a:t> </a:t>
            </a:r>
            <a:r>
              <a:rPr lang="fr-FR" dirty="0" smtClean="0"/>
              <a:t/>
            </a:r>
            <a:br>
              <a:rPr lang="fr-FR" dirty="0" smtClean="0"/>
            </a:br>
            <a:endParaRPr lang="fr-FR" dirty="0"/>
          </a:p>
        </p:txBody>
      </p:sp>
      <p:sp>
        <p:nvSpPr>
          <p:cNvPr id="3" name="Espace réservé du contenu 2"/>
          <p:cNvSpPr>
            <a:spLocks noGrp="1"/>
          </p:cNvSpPr>
          <p:nvPr>
            <p:ph sz="quarter" idx="1"/>
          </p:nvPr>
        </p:nvSpPr>
        <p:spPr/>
        <p:txBody>
          <a:bodyPr>
            <a:normAutofit fontScale="92500" lnSpcReduction="20000"/>
          </a:bodyPr>
          <a:lstStyle/>
          <a:p>
            <a:r>
              <a:rPr lang="fr-FR" dirty="0" smtClean="0"/>
              <a:t>1) </a:t>
            </a:r>
            <a:r>
              <a:rPr lang="fr-FR" u="sng" dirty="0"/>
              <a:t>Les causes parentales</a:t>
            </a:r>
            <a:endParaRPr lang="fr-FR" dirty="0" smtClean="0"/>
          </a:p>
          <a:p>
            <a:r>
              <a:rPr lang="fr-FR" b="1" dirty="0"/>
              <a:t>La Charte Africaine des Droits et du bien être de l’Enfant </a:t>
            </a:r>
            <a:r>
              <a:rPr lang="fr-FR" b="1" dirty="0">
                <a:solidFill>
                  <a:srgbClr val="00B050"/>
                </a:solidFill>
              </a:rPr>
              <a:t>souligne</a:t>
            </a:r>
            <a:r>
              <a:rPr lang="fr-FR" b="1" dirty="0"/>
              <a:t> en </a:t>
            </a:r>
            <a:r>
              <a:rPr lang="fr-FR" b="1" dirty="0">
                <a:solidFill>
                  <a:srgbClr val="FF0000"/>
                </a:solidFill>
              </a:rPr>
              <a:t>son Article </a:t>
            </a:r>
            <a:r>
              <a:rPr lang="fr-FR" b="1" dirty="0" smtClean="0">
                <a:solidFill>
                  <a:srgbClr val="FF0000"/>
                </a:solidFill>
              </a:rPr>
              <a:t>10</a:t>
            </a:r>
            <a:r>
              <a:rPr lang="fr-FR" b="1" dirty="0"/>
              <a:t> que la responsabilité d’élever l’enfant incombe au premier chef et conjointement aux deux parents</a:t>
            </a:r>
          </a:p>
          <a:p>
            <a:r>
              <a:rPr lang="fr-FR" dirty="0"/>
              <a:t>Ainsi le niveau faible de ces filles est d’une part du à la </a:t>
            </a:r>
            <a:r>
              <a:rPr lang="fr-FR" dirty="0">
                <a:solidFill>
                  <a:srgbClr val="00B050"/>
                </a:solidFill>
              </a:rPr>
              <a:t>négligence</a:t>
            </a:r>
            <a:r>
              <a:rPr lang="fr-FR" dirty="0"/>
              <a:t> des parents et d’autre part à la scolarité précoce.</a:t>
            </a:r>
          </a:p>
          <a:p>
            <a:r>
              <a:rPr lang="fr-FR" dirty="0"/>
              <a:t>le problème est que la plus part des parents sont </a:t>
            </a:r>
            <a:r>
              <a:rPr lang="fr-FR" dirty="0">
                <a:solidFill>
                  <a:srgbClr val="00B050"/>
                </a:solidFill>
              </a:rPr>
              <a:t>analphabètes.</a:t>
            </a:r>
          </a:p>
          <a:p>
            <a:r>
              <a:rPr lang="fr-FR" dirty="0"/>
              <a:t>Aujourd’hui l’étude des enfants n’est pas aussi un grand souci pour les parents qui luttent d’abord contre la </a:t>
            </a:r>
            <a:r>
              <a:rPr lang="fr-FR" dirty="0">
                <a:solidFill>
                  <a:srgbClr val="00B050"/>
                </a:solidFill>
              </a:rPr>
              <a:t>pauvreté</a:t>
            </a:r>
          </a:p>
          <a:p>
            <a:endParaRPr lang="fr-FR" dirty="0"/>
          </a:p>
        </p:txBody>
      </p:sp>
    </p:spTree>
  </p:cSld>
  <p:clrMapOvr>
    <a:masterClrMapping/>
  </p:clrMapOvr>
  <p:transition spd="slow">
    <p:check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0070C0"/>
                </a:solidFill>
              </a:rPr>
              <a:t>1) Le système scolaire</a:t>
            </a:r>
            <a:endParaRPr lang="fr-FR" dirty="0">
              <a:solidFill>
                <a:srgbClr val="0070C0"/>
              </a:solidFill>
            </a:endParaRPr>
          </a:p>
        </p:txBody>
      </p:sp>
      <p:sp>
        <p:nvSpPr>
          <p:cNvPr id="3" name="Espace réservé du contenu 2"/>
          <p:cNvSpPr>
            <a:spLocks noGrp="1"/>
          </p:cNvSpPr>
          <p:nvPr>
            <p:ph sz="quarter" idx="1"/>
          </p:nvPr>
        </p:nvSpPr>
        <p:spPr/>
        <p:txBody>
          <a:bodyPr>
            <a:normAutofit lnSpcReduction="10000"/>
          </a:bodyPr>
          <a:lstStyle/>
          <a:p>
            <a:r>
              <a:rPr lang="fr-FR" dirty="0" smtClean="0"/>
              <a:t>Le </a:t>
            </a:r>
            <a:r>
              <a:rPr lang="fr-FR" dirty="0"/>
              <a:t>monde se </a:t>
            </a:r>
            <a:r>
              <a:rPr lang="fr-FR" dirty="0">
                <a:solidFill>
                  <a:srgbClr val="FF0000"/>
                </a:solidFill>
              </a:rPr>
              <a:t>globalise</a:t>
            </a:r>
            <a:r>
              <a:rPr lang="fr-FR" dirty="0"/>
              <a:t> avec aussi un changement de programme pédagogique dont sa non maîtrise entraine une baisse de </a:t>
            </a:r>
            <a:r>
              <a:rPr lang="fr-FR" dirty="0">
                <a:solidFill>
                  <a:schemeClr val="accent1">
                    <a:lumMod val="75000"/>
                  </a:schemeClr>
                </a:solidFill>
              </a:rPr>
              <a:t>niveau scolaire </a:t>
            </a:r>
            <a:r>
              <a:rPr lang="fr-FR" dirty="0"/>
              <a:t>notamment celui des écolières.</a:t>
            </a:r>
          </a:p>
          <a:p>
            <a:pPr lvl="0"/>
            <a:r>
              <a:rPr lang="fr-FR" dirty="0"/>
              <a:t>Le fonctionnement des redoublements des classes intermédiaires avec l’enseignement de la </a:t>
            </a:r>
            <a:r>
              <a:rPr lang="fr-FR" dirty="0">
                <a:solidFill>
                  <a:srgbClr val="C00000"/>
                </a:solidFill>
              </a:rPr>
              <a:t>FPC </a:t>
            </a:r>
            <a:r>
              <a:rPr lang="fr-FR" dirty="0"/>
              <a:t>(</a:t>
            </a:r>
            <a:r>
              <a:rPr lang="fr-FR" dirty="0">
                <a:solidFill>
                  <a:srgbClr val="C00000"/>
                </a:solidFill>
              </a:rPr>
              <a:t>F</a:t>
            </a:r>
            <a:r>
              <a:rPr lang="fr-FR" dirty="0"/>
              <a:t>ormation </a:t>
            </a:r>
            <a:r>
              <a:rPr lang="fr-FR" dirty="0">
                <a:solidFill>
                  <a:srgbClr val="C00000"/>
                </a:solidFill>
              </a:rPr>
              <a:t>P</a:t>
            </a:r>
            <a:r>
              <a:rPr lang="fr-FR" dirty="0"/>
              <a:t>ar </a:t>
            </a:r>
            <a:r>
              <a:rPr lang="fr-FR" dirty="0">
                <a:solidFill>
                  <a:srgbClr val="C00000"/>
                </a:solidFill>
              </a:rPr>
              <a:t>C</a:t>
            </a:r>
            <a:r>
              <a:rPr lang="fr-FR" dirty="0"/>
              <a:t>ompétence) qui pose d’énorme </a:t>
            </a:r>
            <a:r>
              <a:rPr lang="fr-FR" dirty="0" smtClean="0"/>
              <a:t>difficultés </a:t>
            </a:r>
            <a:r>
              <a:rPr lang="fr-FR" dirty="0"/>
              <a:t>dans les écoles primaires.</a:t>
            </a:r>
          </a:p>
          <a:p>
            <a:pPr lvl="0"/>
            <a:r>
              <a:rPr lang="fr-FR" dirty="0">
                <a:solidFill>
                  <a:schemeClr val="accent1">
                    <a:lumMod val="75000"/>
                  </a:schemeClr>
                </a:solidFill>
              </a:rPr>
              <a:t>La double vacation </a:t>
            </a:r>
            <a:r>
              <a:rPr lang="fr-FR" dirty="0"/>
              <a:t>qui par la non maîtrise constitue un problème.</a:t>
            </a:r>
          </a:p>
          <a:p>
            <a:pPr lvl="0"/>
            <a:r>
              <a:rPr lang="fr-FR" dirty="0">
                <a:solidFill>
                  <a:srgbClr val="C00000"/>
                </a:solidFill>
              </a:rPr>
              <a:t>La politique de la formation continue </a:t>
            </a:r>
            <a:r>
              <a:rPr lang="fr-FR" dirty="0"/>
              <a:t>est faible.</a:t>
            </a:r>
          </a:p>
          <a:p>
            <a:endParaRPr lang="fr-FR" dirty="0"/>
          </a:p>
        </p:txBody>
      </p:sp>
    </p:spTree>
  </p:cSld>
  <p:clrMapOvr>
    <a:masterClrMapping/>
  </p:clrMapOvr>
  <p:transition spd="slow">
    <p:check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solidFill>
                  <a:srgbClr val="0070C0"/>
                </a:solidFill>
              </a:rPr>
              <a:t>3) La responsabilité des enseignants</a:t>
            </a:r>
            <a:endParaRPr lang="fr-FR" dirty="0">
              <a:solidFill>
                <a:srgbClr val="0070C0"/>
              </a:solidFill>
            </a:endParaRPr>
          </a:p>
        </p:txBody>
      </p:sp>
      <p:sp>
        <p:nvSpPr>
          <p:cNvPr id="3" name="Espace réservé du contenu 2"/>
          <p:cNvSpPr>
            <a:spLocks noGrp="1"/>
          </p:cNvSpPr>
          <p:nvPr>
            <p:ph sz="quarter" idx="1"/>
          </p:nvPr>
        </p:nvSpPr>
        <p:spPr/>
        <p:txBody>
          <a:bodyPr>
            <a:normAutofit lnSpcReduction="10000"/>
          </a:bodyPr>
          <a:lstStyle/>
          <a:p>
            <a:pPr>
              <a:buNone/>
            </a:pPr>
            <a:r>
              <a:rPr lang="fr-FR" i="1" dirty="0"/>
              <a:t> </a:t>
            </a:r>
            <a:endParaRPr lang="fr-FR" dirty="0"/>
          </a:p>
          <a:p>
            <a:r>
              <a:rPr lang="fr-FR" dirty="0"/>
              <a:t>Face aux </a:t>
            </a:r>
            <a:r>
              <a:rPr lang="fr-FR" dirty="0">
                <a:solidFill>
                  <a:srgbClr val="C00000"/>
                </a:solidFill>
              </a:rPr>
              <a:t>effectifs pléthoriques</a:t>
            </a:r>
            <a:r>
              <a:rPr lang="fr-FR" dirty="0"/>
              <a:t>, certains enseignants sont </a:t>
            </a:r>
            <a:r>
              <a:rPr lang="fr-FR" dirty="0">
                <a:solidFill>
                  <a:schemeClr val="accent1">
                    <a:lumMod val="75000"/>
                  </a:schemeClr>
                </a:solidFill>
              </a:rPr>
              <a:t>démotivés.</a:t>
            </a:r>
          </a:p>
          <a:p>
            <a:r>
              <a:rPr lang="fr-FR" dirty="0"/>
              <a:t>La méconnaissance des </a:t>
            </a:r>
            <a:r>
              <a:rPr lang="fr-FR" dirty="0">
                <a:solidFill>
                  <a:schemeClr val="accent1">
                    <a:lumMod val="75000"/>
                  </a:schemeClr>
                </a:solidFill>
              </a:rPr>
              <a:t>nouveaux documents de la FPC</a:t>
            </a:r>
            <a:r>
              <a:rPr lang="fr-FR" dirty="0"/>
              <a:t> et le mauvais suivi du programme d’enseignements.</a:t>
            </a:r>
          </a:p>
          <a:p>
            <a:r>
              <a:rPr lang="fr-FR" dirty="0"/>
              <a:t>La plupart des écolières de faible niveau ont raté des </a:t>
            </a:r>
            <a:r>
              <a:rPr lang="fr-FR" dirty="0">
                <a:solidFill>
                  <a:schemeClr val="accent1">
                    <a:lumMod val="75000"/>
                  </a:schemeClr>
                </a:solidFill>
              </a:rPr>
              <a:t>notions élémentaires </a:t>
            </a:r>
            <a:r>
              <a:rPr lang="fr-FR" dirty="0"/>
              <a:t>depuis la classe </a:t>
            </a:r>
            <a:r>
              <a:rPr lang="fr-FR" dirty="0" smtClean="0"/>
              <a:t>de CP1 </a:t>
            </a:r>
            <a:r>
              <a:rPr lang="fr-FR" dirty="0"/>
              <a:t>(Cours Elémentaire Premières année) par la faute de certains enseignants. </a:t>
            </a:r>
            <a:r>
              <a:rPr lang="fr-FR" dirty="0">
                <a:solidFill>
                  <a:schemeClr val="accent1">
                    <a:lumMod val="75000"/>
                  </a:schemeClr>
                </a:solidFill>
              </a:rPr>
              <a:t>Leurs assiduités, leurs ponctualités sont mises en cause.</a:t>
            </a:r>
          </a:p>
          <a:p>
            <a:endParaRPr lang="fr-FR" dirty="0"/>
          </a:p>
        </p:txBody>
      </p:sp>
    </p:spTree>
  </p:cSld>
  <p:clrMapOvr>
    <a:masterClrMapping/>
  </p:clrMapOvr>
  <p:transition spd="slow">
    <p:check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228600"/>
            <a:ext cx="8534400" cy="1414450"/>
          </a:xfrm>
        </p:spPr>
        <p:txBody>
          <a:bodyPr>
            <a:normAutofit fontScale="90000"/>
          </a:bodyPr>
          <a:lstStyle/>
          <a:p>
            <a:r>
              <a:rPr lang="fr-FR" dirty="0"/>
              <a:t>4) </a:t>
            </a:r>
            <a:r>
              <a:rPr lang="fr-FR" u="sng" dirty="0">
                <a:solidFill>
                  <a:srgbClr val="0070C0"/>
                </a:solidFill>
              </a:rPr>
              <a:t>La Responsabilité “des filles- espoir du millénaire“</a:t>
            </a:r>
            <a:r>
              <a:rPr lang="fr-FR" dirty="0"/>
              <a:t/>
            </a:r>
            <a:br>
              <a:rPr lang="fr-FR" dirty="0"/>
            </a:br>
            <a:endParaRPr lang="fr-FR" dirty="0"/>
          </a:p>
        </p:txBody>
      </p:sp>
      <p:sp>
        <p:nvSpPr>
          <p:cNvPr id="3" name="Espace réservé du contenu 2"/>
          <p:cNvSpPr>
            <a:spLocks noGrp="1"/>
          </p:cNvSpPr>
          <p:nvPr>
            <p:ph sz="quarter" idx="1"/>
          </p:nvPr>
        </p:nvSpPr>
        <p:spPr/>
        <p:txBody>
          <a:bodyPr>
            <a:normAutofit/>
          </a:bodyPr>
          <a:lstStyle/>
          <a:p>
            <a:r>
              <a:rPr lang="fr-FR" dirty="0"/>
              <a:t>Les fillettes (espoir du millénaire) sont toutes paresseuses.</a:t>
            </a:r>
          </a:p>
          <a:p>
            <a:r>
              <a:rPr lang="fr-FR" dirty="0"/>
              <a:t>Le problème général est la </a:t>
            </a:r>
            <a:r>
              <a:rPr lang="fr-FR" dirty="0">
                <a:solidFill>
                  <a:schemeClr val="accent1">
                    <a:lumMod val="75000"/>
                  </a:schemeClr>
                </a:solidFill>
              </a:rPr>
              <a:t>lecture</a:t>
            </a:r>
            <a:r>
              <a:rPr lang="fr-FR" dirty="0"/>
              <a:t>, toutes reconnaissent qu’elles ne savent pas lire.</a:t>
            </a:r>
          </a:p>
          <a:p>
            <a:pPr>
              <a:buNone/>
            </a:pPr>
            <a:r>
              <a:rPr lang="fr-FR" dirty="0"/>
              <a:t> </a:t>
            </a:r>
          </a:p>
          <a:p>
            <a:r>
              <a:rPr lang="fr-FR" dirty="0"/>
              <a:t>Toutes ces filles reconnaissent qu’elles n’apprennent pas leur leçon à la maison. Il faut alors les remotiver à chaque instant des cours.</a:t>
            </a:r>
          </a:p>
          <a:p>
            <a:endParaRPr lang="fr-FR" dirty="0"/>
          </a:p>
        </p:txBody>
      </p:sp>
    </p:spTree>
  </p:cSld>
  <p:clrMapOvr>
    <a:masterClrMapping/>
  </p:clrMapOvr>
  <p:transition spd="slow">
    <p:check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228600"/>
            <a:ext cx="8534400" cy="1057260"/>
          </a:xfrm>
        </p:spPr>
        <p:txBody>
          <a:bodyPr>
            <a:normAutofit fontScale="90000"/>
          </a:bodyPr>
          <a:lstStyle/>
          <a:p>
            <a:r>
              <a:rPr lang="fr-FR" b="1" dirty="0">
                <a:solidFill>
                  <a:srgbClr val="0070C0"/>
                </a:solidFill>
              </a:rPr>
              <a:t>II/ </a:t>
            </a:r>
            <a:r>
              <a:rPr lang="fr-FR" b="1" u="sng" dirty="0">
                <a:solidFill>
                  <a:srgbClr val="0070C0"/>
                </a:solidFill>
              </a:rPr>
              <a:t>CONSEQUENCES DU BAS NIVEAU</a:t>
            </a:r>
            <a:r>
              <a:rPr lang="fr-FR" dirty="0"/>
              <a:t/>
            </a:r>
            <a:br>
              <a:rPr lang="fr-FR" dirty="0"/>
            </a:br>
            <a:endParaRPr lang="fr-FR" dirty="0"/>
          </a:p>
        </p:txBody>
      </p:sp>
      <p:sp>
        <p:nvSpPr>
          <p:cNvPr id="3" name="Espace réservé du contenu 2"/>
          <p:cNvSpPr>
            <a:spLocks noGrp="1"/>
          </p:cNvSpPr>
          <p:nvPr>
            <p:ph sz="quarter" idx="1"/>
          </p:nvPr>
        </p:nvSpPr>
        <p:spPr/>
        <p:txBody>
          <a:bodyPr>
            <a:normAutofit fontScale="25000" lnSpcReduction="20000"/>
          </a:bodyPr>
          <a:lstStyle/>
          <a:p>
            <a:endParaRPr lang="fr-FR" sz="6200" dirty="0" smtClean="0"/>
          </a:p>
          <a:p>
            <a:pPr algn="just"/>
            <a:r>
              <a:rPr lang="fr-FR" sz="8600" dirty="0" smtClean="0"/>
              <a:t>Le </a:t>
            </a:r>
            <a:r>
              <a:rPr lang="fr-FR" sz="8600" dirty="0"/>
              <a:t>niveau faible des filles de </a:t>
            </a:r>
            <a:r>
              <a:rPr lang="fr-FR" sz="8600" dirty="0" smtClean="0"/>
              <a:t>CM2 </a:t>
            </a:r>
            <a:r>
              <a:rPr lang="fr-FR" sz="8600" dirty="0"/>
              <a:t>a pour conséquences majeures </a:t>
            </a:r>
            <a:r>
              <a:rPr lang="fr-FR" sz="8600" dirty="0">
                <a:solidFill>
                  <a:srgbClr val="FF0000"/>
                </a:solidFill>
              </a:rPr>
              <a:t>l’abandon et l’exclusion du système éducatif</a:t>
            </a:r>
            <a:r>
              <a:rPr lang="fr-FR" sz="8600" dirty="0"/>
              <a:t>. Le problème crucial </a:t>
            </a:r>
            <a:r>
              <a:rPr lang="fr-FR" sz="8600" dirty="0">
                <a:solidFill>
                  <a:srgbClr val="FF0000"/>
                </a:solidFill>
              </a:rPr>
              <a:t>est l’abandon </a:t>
            </a:r>
            <a:r>
              <a:rPr lang="fr-FR" sz="8600" dirty="0"/>
              <a:t>car on peut facilement sauver une fille que le système veut exclure que celle qui abandonne. </a:t>
            </a:r>
            <a:r>
              <a:rPr lang="fr-FR" sz="8600" dirty="0">
                <a:solidFill>
                  <a:srgbClr val="C00000"/>
                </a:solidFill>
              </a:rPr>
              <a:t>La scolarisée qui abandonne se retrouve dans les marchés urbains du pays pour faire le commerce, du coup on parlera du travail des enfants qui est d’ailleurs un phénomène à éradiquer</a:t>
            </a:r>
            <a:r>
              <a:rPr lang="fr-FR" sz="8600" dirty="0"/>
              <a:t>. </a:t>
            </a:r>
            <a:r>
              <a:rPr lang="fr-FR" sz="8600" dirty="0">
                <a:solidFill>
                  <a:srgbClr val="00B050"/>
                </a:solidFill>
              </a:rPr>
              <a:t>Ces filles vulnérables exclues ou qui ont abandonnés l’école sont souvent victimes </a:t>
            </a:r>
            <a:r>
              <a:rPr lang="fr-FR" sz="8600" dirty="0">
                <a:solidFill>
                  <a:srgbClr val="C00000"/>
                </a:solidFill>
              </a:rPr>
              <a:t>d’abus sexuel, de grossesses à risque, d’alcoolisme, de maladies sexuellement transmissibles telle que le SIDA</a:t>
            </a:r>
            <a:r>
              <a:rPr lang="fr-FR" sz="8600" dirty="0">
                <a:solidFill>
                  <a:srgbClr val="00B050"/>
                </a:solidFill>
              </a:rPr>
              <a:t>. En conclusion leurs </a:t>
            </a:r>
            <a:r>
              <a:rPr lang="fr-FR" sz="8600" dirty="0">
                <a:solidFill>
                  <a:srgbClr val="C00000"/>
                </a:solidFill>
              </a:rPr>
              <a:t>droits sont violés</a:t>
            </a:r>
            <a:r>
              <a:rPr lang="fr-FR" sz="8600" dirty="0">
                <a:solidFill>
                  <a:srgbClr val="00B050"/>
                </a:solidFill>
              </a:rPr>
              <a:t>. Les fillettes victimes de </a:t>
            </a:r>
            <a:r>
              <a:rPr lang="fr-FR" sz="8600" dirty="0">
                <a:solidFill>
                  <a:srgbClr val="C00000"/>
                </a:solidFill>
              </a:rPr>
              <a:t>mariage forcé </a:t>
            </a:r>
            <a:r>
              <a:rPr lang="fr-FR" sz="8600" dirty="0">
                <a:solidFill>
                  <a:srgbClr val="00B050"/>
                </a:solidFill>
              </a:rPr>
              <a:t>se retrouvent </a:t>
            </a:r>
            <a:r>
              <a:rPr lang="fr-FR" sz="8600" dirty="0" smtClean="0">
                <a:solidFill>
                  <a:srgbClr val="00B050"/>
                </a:solidFill>
              </a:rPr>
              <a:t> </a:t>
            </a:r>
            <a:r>
              <a:rPr lang="fr-FR" sz="8600" dirty="0" smtClean="0">
                <a:solidFill>
                  <a:srgbClr val="00B050"/>
                </a:solidFill>
              </a:rPr>
              <a:t>précocement </a:t>
            </a:r>
            <a:r>
              <a:rPr lang="fr-FR" sz="8600" dirty="0">
                <a:solidFill>
                  <a:srgbClr val="00B050"/>
                </a:solidFill>
              </a:rPr>
              <a:t>dans les foyers où les maris ont souvent le triple de leur âge. </a:t>
            </a:r>
            <a:endParaRPr lang="fr-FR" sz="8600" dirty="0" smtClean="0">
              <a:solidFill>
                <a:srgbClr val="00B050"/>
              </a:solidFill>
            </a:endParaRPr>
          </a:p>
          <a:p>
            <a:endParaRPr lang="fr-FR" sz="6200" dirty="0">
              <a:solidFill>
                <a:srgbClr val="00B050"/>
              </a:solidFill>
            </a:endParaRPr>
          </a:p>
          <a:p>
            <a:endParaRPr lang="fr-FR" dirty="0"/>
          </a:p>
        </p:txBody>
      </p:sp>
    </p:spTree>
  </p:cSld>
  <p:clrMapOvr>
    <a:masterClrMapping/>
  </p:clrMapOvr>
  <p:transition spd="slow">
    <p:check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u="sng" dirty="0" smtClean="0">
                <a:solidFill>
                  <a:srgbClr val="0070C0"/>
                </a:solidFill>
              </a:rPr>
              <a:t>CONSEQUENCES DU BAS </a:t>
            </a:r>
            <a:r>
              <a:rPr lang="fr-FR" b="1" u="sng" dirty="0" smtClean="0">
                <a:solidFill>
                  <a:srgbClr val="0070C0"/>
                </a:solidFill>
              </a:rPr>
              <a:t>NIVEAU</a:t>
            </a:r>
            <a:r>
              <a:rPr lang="fr-FR" sz="3200" dirty="0" smtClean="0">
                <a:solidFill>
                  <a:schemeClr val="tx1"/>
                </a:solidFill>
              </a:rPr>
              <a:t>(</a:t>
            </a:r>
            <a:r>
              <a:rPr lang="fr-FR" sz="3200" b="1" dirty="0" smtClean="0">
                <a:solidFill>
                  <a:schemeClr val="tx1"/>
                </a:solidFill>
              </a:rPr>
              <a:t> </a:t>
            </a:r>
            <a:r>
              <a:rPr lang="fr-FR" sz="3600" b="1" dirty="0" smtClean="0">
                <a:solidFill>
                  <a:schemeClr val="tx1"/>
                </a:solidFill>
              </a:rPr>
              <a:t>suite</a:t>
            </a:r>
            <a:r>
              <a:rPr lang="fr-FR" sz="3600" dirty="0" smtClean="0"/>
              <a:t> </a:t>
            </a:r>
            <a:r>
              <a:rPr lang="fr-FR" sz="2800" dirty="0" smtClean="0">
                <a:solidFill>
                  <a:schemeClr val="tx1"/>
                </a:solidFill>
              </a:rPr>
              <a:t>) </a:t>
            </a:r>
            <a:endParaRPr lang="fr-FR" dirty="0"/>
          </a:p>
        </p:txBody>
      </p:sp>
      <p:sp>
        <p:nvSpPr>
          <p:cNvPr id="3" name="Espace réservé du contenu 2"/>
          <p:cNvSpPr>
            <a:spLocks noGrp="1"/>
          </p:cNvSpPr>
          <p:nvPr>
            <p:ph sz="quarter" idx="1"/>
          </p:nvPr>
        </p:nvSpPr>
        <p:spPr/>
        <p:txBody>
          <a:bodyPr>
            <a:normAutofit fontScale="85000" lnSpcReduction="20000"/>
          </a:bodyPr>
          <a:lstStyle/>
          <a:p>
            <a:pPr lvl="0"/>
            <a:r>
              <a:rPr lang="fr-FR" sz="2800" dirty="0" smtClean="0"/>
              <a:t>Le niveau faible augmente le taux </a:t>
            </a:r>
            <a:r>
              <a:rPr lang="fr-FR" sz="2800" dirty="0" smtClean="0">
                <a:solidFill>
                  <a:schemeClr val="accent1">
                    <a:lumMod val="75000"/>
                  </a:schemeClr>
                </a:solidFill>
              </a:rPr>
              <a:t>d’échec à l’examen </a:t>
            </a:r>
            <a:r>
              <a:rPr lang="fr-FR" sz="2800" dirty="0" smtClean="0"/>
              <a:t>du CEPE et de l’entrée en 6</a:t>
            </a:r>
            <a:r>
              <a:rPr lang="fr-FR" sz="2800" baseline="30000" dirty="0" smtClean="0"/>
              <a:t>ème</a:t>
            </a:r>
            <a:r>
              <a:rPr lang="fr-FR" sz="2800" dirty="0" smtClean="0"/>
              <a:t> et provoque la mise en cause du </a:t>
            </a:r>
            <a:r>
              <a:rPr lang="fr-FR" sz="2800" dirty="0" smtClean="0">
                <a:solidFill>
                  <a:schemeClr val="accent1">
                    <a:lumMod val="75000"/>
                  </a:schemeClr>
                </a:solidFill>
              </a:rPr>
              <a:t>système éducatif </a:t>
            </a:r>
            <a:r>
              <a:rPr lang="fr-FR" sz="2800" dirty="0" smtClean="0"/>
              <a:t>et de la </a:t>
            </a:r>
            <a:r>
              <a:rPr lang="fr-FR" sz="2800" dirty="0" smtClean="0">
                <a:solidFill>
                  <a:schemeClr val="accent1">
                    <a:lumMod val="75000"/>
                  </a:schemeClr>
                </a:solidFill>
              </a:rPr>
              <a:t>formation pédagogique des enseignants du primaire.</a:t>
            </a:r>
          </a:p>
          <a:p>
            <a:pPr lvl="0"/>
            <a:endParaRPr lang="fr-FR" sz="2800" dirty="0" smtClean="0"/>
          </a:p>
          <a:p>
            <a:pPr lvl="0"/>
            <a:r>
              <a:rPr lang="fr-FR" sz="2800" dirty="0" smtClean="0">
                <a:solidFill>
                  <a:schemeClr val="accent1">
                    <a:lumMod val="75000"/>
                  </a:schemeClr>
                </a:solidFill>
              </a:rPr>
              <a:t>La frustration, les mécontentements </a:t>
            </a:r>
            <a:r>
              <a:rPr lang="fr-FR" sz="2800" dirty="0" smtClean="0">
                <a:solidFill>
                  <a:srgbClr val="FF0000"/>
                </a:solidFill>
              </a:rPr>
              <a:t>au niveau des écolières </a:t>
            </a:r>
            <a:r>
              <a:rPr lang="fr-FR" sz="2800" dirty="0" smtClean="0">
                <a:solidFill>
                  <a:srgbClr val="FF0000"/>
                </a:solidFill>
              </a:rPr>
              <a:t>qui </a:t>
            </a:r>
            <a:r>
              <a:rPr lang="fr-FR" sz="2800" dirty="0" smtClean="0">
                <a:solidFill>
                  <a:srgbClr val="FF0000"/>
                </a:solidFill>
              </a:rPr>
              <a:t>se sentent oublier dans un monde globalisé.</a:t>
            </a:r>
          </a:p>
          <a:p>
            <a:pPr lvl="0"/>
            <a:r>
              <a:rPr lang="fr-FR" sz="2800" dirty="0" smtClean="0">
                <a:solidFill>
                  <a:srgbClr val="FF0000"/>
                </a:solidFill>
              </a:rPr>
              <a:t>Le bas niveau multiplie </a:t>
            </a:r>
            <a:r>
              <a:rPr lang="fr-FR" sz="2800" dirty="0" smtClean="0">
                <a:solidFill>
                  <a:srgbClr val="002060"/>
                </a:solidFill>
              </a:rPr>
              <a:t>l’école buissonnière </a:t>
            </a:r>
            <a:r>
              <a:rPr lang="fr-FR" sz="2800" dirty="0" smtClean="0">
                <a:solidFill>
                  <a:srgbClr val="FF0000"/>
                </a:solidFill>
              </a:rPr>
              <a:t>et même la </a:t>
            </a:r>
            <a:r>
              <a:rPr lang="fr-FR" sz="2800" dirty="0" smtClean="0">
                <a:solidFill>
                  <a:srgbClr val="002060"/>
                </a:solidFill>
              </a:rPr>
              <a:t>fugue.</a:t>
            </a:r>
          </a:p>
          <a:p>
            <a:pPr lvl="0"/>
            <a:r>
              <a:rPr lang="fr-FR" sz="2800" dirty="0" smtClean="0">
                <a:solidFill>
                  <a:srgbClr val="002060"/>
                </a:solidFill>
              </a:rPr>
              <a:t>Une transformation rapide des écolières en fillettes vendeuses au grand marché d’Abobo</a:t>
            </a:r>
          </a:p>
          <a:p>
            <a:pPr lvl="0"/>
            <a:r>
              <a:rPr lang="fr-FR" sz="2800" dirty="0" smtClean="0">
                <a:solidFill>
                  <a:srgbClr val="FF0000"/>
                </a:solidFill>
              </a:rPr>
              <a:t>Une croissance grave des filles </a:t>
            </a:r>
            <a:r>
              <a:rPr lang="fr-FR" sz="2800" dirty="0" smtClean="0">
                <a:solidFill>
                  <a:srgbClr val="002060"/>
                </a:solidFill>
              </a:rPr>
              <a:t>déscolarisées</a:t>
            </a:r>
            <a:r>
              <a:rPr lang="fr-FR" sz="2800" dirty="0" smtClean="0">
                <a:solidFill>
                  <a:srgbClr val="FF0000"/>
                </a:solidFill>
              </a:rPr>
              <a:t> mettant en péril les OMD.</a:t>
            </a:r>
          </a:p>
          <a:p>
            <a:endParaRPr lang="fr-FR" dirty="0" smtClean="0"/>
          </a:p>
          <a:p>
            <a:endParaRPr lang="fr-FR" dirty="0"/>
          </a:p>
        </p:txBody>
      </p:sp>
    </p:spTree>
  </p:cSld>
  <p:clrMapOvr>
    <a:masterClrMapping/>
  </p:clrMapOvr>
  <p:transition spd="slow">
    <p:check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i="1" dirty="0">
                <a:solidFill>
                  <a:srgbClr val="0070C0"/>
                </a:solidFill>
              </a:rPr>
              <a:t>Le  travail des enfants au grand marché </a:t>
            </a:r>
            <a:r>
              <a:rPr lang="fr-FR" i="1" dirty="0" smtClean="0">
                <a:solidFill>
                  <a:srgbClr val="0070C0"/>
                </a:solidFill>
              </a:rPr>
              <a:t>d’Abobo</a:t>
            </a:r>
            <a:endParaRPr lang="fr-FR" dirty="0">
              <a:solidFill>
                <a:srgbClr val="0070C0"/>
              </a:solidFill>
            </a:endParaRPr>
          </a:p>
        </p:txBody>
      </p:sp>
      <p:pic>
        <p:nvPicPr>
          <p:cNvPr id="4" name="Espace réservé du contenu 3" descr="C:\Documents and Settings\Administrateur\Mes documents\MATEO\image 3.jpg"/>
          <p:cNvPicPr>
            <a:picLocks noGrp="1"/>
          </p:cNvPicPr>
          <p:nvPr>
            <p:ph sz="quarter" idx="1"/>
          </p:nvPr>
        </p:nvPicPr>
        <p:blipFill>
          <a:blip r:embed="rId2" cstate="print"/>
          <a:stretch>
            <a:fillRect/>
          </a:stretch>
        </p:blipFill>
        <p:spPr bwMode="auto">
          <a:xfrm>
            <a:off x="428596" y="1428736"/>
            <a:ext cx="8143932" cy="4714907"/>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smtClean="0"/>
              <a:t/>
            </a:r>
            <a:br>
              <a:rPr lang="fr-FR" b="1" smtClean="0"/>
            </a:br>
            <a:r>
              <a:rPr lang="fr-FR" b="1" smtClean="0"/>
              <a:t/>
            </a:r>
            <a:br>
              <a:rPr lang="fr-FR" b="1" smtClean="0"/>
            </a:br>
            <a:endParaRPr lang="fr-FR" dirty="0"/>
          </a:p>
        </p:txBody>
      </p:sp>
      <p:sp>
        <p:nvSpPr>
          <p:cNvPr id="3" name="Sous-titre 2"/>
          <p:cNvSpPr>
            <a:spLocks noGrp="1"/>
          </p:cNvSpPr>
          <p:nvPr>
            <p:ph sz="quarter" idx="1"/>
          </p:nvPr>
        </p:nvSpPr>
        <p:spPr>
          <a:xfrm>
            <a:off x="301752" y="1357298"/>
            <a:ext cx="6556264" cy="5143536"/>
          </a:xfrm>
        </p:spPr>
        <p:txBody>
          <a:bodyPr>
            <a:normAutofit/>
          </a:bodyPr>
          <a:lstStyle/>
          <a:p>
            <a:pPr algn="just"/>
            <a:r>
              <a:rPr lang="fr-FR" sz="1400" dirty="0" smtClean="0"/>
              <a:t>Né dans le département d’Oumé, ville au sud-ouest de la côte d’Ivoire, </a:t>
            </a:r>
            <a:r>
              <a:rPr lang="fr-FR" sz="1400" dirty="0" smtClean="0">
                <a:solidFill>
                  <a:srgbClr val="C00000"/>
                </a:solidFill>
              </a:rPr>
              <a:t>BROU KONAN MATHIEU </a:t>
            </a:r>
            <a:r>
              <a:rPr lang="fr-FR" sz="1400" dirty="0" smtClean="0"/>
              <a:t> dit </a:t>
            </a:r>
            <a:r>
              <a:rPr lang="fr-FR" sz="1400" dirty="0" smtClean="0">
                <a:solidFill>
                  <a:srgbClr val="00B050"/>
                </a:solidFill>
              </a:rPr>
              <a:t>Matéo de Brou </a:t>
            </a:r>
            <a:r>
              <a:rPr lang="fr-FR" sz="1400" dirty="0" smtClean="0"/>
              <a:t>est enseignant (instituteur ordinaire) et artiste peintre.</a:t>
            </a:r>
          </a:p>
          <a:p>
            <a:pPr algn="just">
              <a:buNone/>
            </a:pPr>
            <a:r>
              <a:rPr lang="fr-FR" sz="1400" dirty="0" smtClean="0"/>
              <a:t> </a:t>
            </a:r>
          </a:p>
          <a:p>
            <a:pPr algn="just"/>
            <a:r>
              <a:rPr lang="fr-FR" sz="1400" dirty="0" smtClean="0"/>
              <a:t>Après sa formation en </a:t>
            </a:r>
            <a:r>
              <a:rPr lang="fr-FR" sz="1400" dirty="0" smtClean="0">
                <a:solidFill>
                  <a:srgbClr val="C00000"/>
                </a:solidFill>
              </a:rPr>
              <a:t>genre en milieu scolaire </a:t>
            </a:r>
            <a:r>
              <a:rPr lang="fr-FR" sz="1400" dirty="0" smtClean="0"/>
              <a:t>par la fondation Dr Robert  Fiadjo pour la qualité en </a:t>
            </a:r>
            <a:r>
              <a:rPr lang="fr-FR" sz="1400" dirty="0" smtClean="0"/>
              <a:t>2007</a:t>
            </a:r>
            <a:r>
              <a:rPr lang="fr-FR" sz="1400" dirty="0" smtClean="0"/>
              <a:t>, il décide alors de poursuivre ses études universitaires  mais avant tout il s’arrache quelques </a:t>
            </a:r>
            <a:r>
              <a:rPr lang="fr-FR" sz="1400" dirty="0" smtClean="0">
                <a:solidFill>
                  <a:srgbClr val="FF0000"/>
                </a:solidFill>
              </a:rPr>
              <a:t>certificats aux droits de l’homme et obtient une spécialité aux droits de l’enfant en Afrique au centre de recherche et d’action pour la paix (CERAP) Cocody ABIDJAN.</a:t>
            </a:r>
          </a:p>
          <a:p>
            <a:pPr algn="just">
              <a:buNone/>
            </a:pPr>
            <a:endParaRPr lang="fr-FR" sz="1400" b="1" dirty="0" smtClean="0">
              <a:solidFill>
                <a:schemeClr val="accent2">
                  <a:lumMod val="75000"/>
                </a:schemeClr>
              </a:solidFill>
            </a:endParaRPr>
          </a:p>
          <a:p>
            <a:pPr algn="just"/>
            <a:r>
              <a:rPr lang="fr-FR" sz="1400" dirty="0" smtClean="0"/>
              <a:t>. Le choix de sa branche universitaire ne reste pas fortuit, il s’inscrit aux UFR </a:t>
            </a:r>
            <a:r>
              <a:rPr lang="fr-FR" sz="1400" dirty="0" smtClean="0">
                <a:solidFill>
                  <a:srgbClr val="FF0000"/>
                </a:solidFill>
              </a:rPr>
              <a:t>des sciences de l’homme et de la société  </a:t>
            </a:r>
            <a:r>
              <a:rPr lang="fr-FR" sz="1400" dirty="0" smtClean="0"/>
              <a:t>précisément au département de </a:t>
            </a:r>
            <a:r>
              <a:rPr lang="fr-FR" sz="1400" dirty="0" smtClean="0">
                <a:solidFill>
                  <a:srgbClr val="00B050"/>
                </a:solidFill>
              </a:rPr>
              <a:t>géographie </a:t>
            </a:r>
            <a:r>
              <a:rPr lang="fr-FR" sz="1400" dirty="0" smtClean="0"/>
              <a:t>d’où il est titulaire d’une </a:t>
            </a:r>
            <a:r>
              <a:rPr lang="fr-FR" sz="1400" dirty="0" smtClean="0">
                <a:solidFill>
                  <a:srgbClr val="C00000"/>
                </a:solidFill>
              </a:rPr>
              <a:t>Licence </a:t>
            </a:r>
            <a:r>
              <a:rPr lang="fr-FR" sz="1400" dirty="0" smtClean="0"/>
              <a:t>et prépare un </a:t>
            </a:r>
            <a:r>
              <a:rPr lang="fr-FR" sz="1400" dirty="0" smtClean="0">
                <a:solidFill>
                  <a:srgbClr val="C00000"/>
                </a:solidFill>
              </a:rPr>
              <a:t>Master </a:t>
            </a:r>
            <a:r>
              <a:rPr lang="fr-FR" sz="1400" dirty="0" smtClean="0"/>
              <a:t>en Environnement, objectif s’engager pour la cause des enfants, ainsi ses œuvres d’art  abordent entre autres  les thèmes comme : la scolarisation de la jeune fille, les enfants en souffrance, le maintien de la  jeune fille à l’école…</a:t>
            </a:r>
          </a:p>
          <a:p>
            <a:pPr algn="just">
              <a:buNone/>
            </a:pPr>
            <a:r>
              <a:rPr lang="fr-FR" sz="1400" dirty="0" smtClean="0"/>
              <a:t> </a:t>
            </a:r>
          </a:p>
          <a:p>
            <a:pPr algn="just"/>
            <a:r>
              <a:rPr lang="fr-FR" sz="1400" dirty="0" smtClean="0"/>
              <a:t>Pour maximiser la réussite  scolaire des écolières de faible niveau du groupe scolaire Nord où il enseigne, </a:t>
            </a:r>
            <a:r>
              <a:rPr lang="fr-FR" sz="1400" dirty="0" smtClean="0">
                <a:solidFill>
                  <a:srgbClr val="C00000"/>
                </a:solidFill>
              </a:rPr>
              <a:t>MATEO de BROU </a:t>
            </a:r>
            <a:r>
              <a:rPr lang="fr-FR" sz="1400" dirty="0" smtClean="0"/>
              <a:t>initie un projet les ″</a:t>
            </a:r>
            <a:r>
              <a:rPr lang="fr-FR" sz="1400" i="1" dirty="0" smtClean="0">
                <a:solidFill>
                  <a:srgbClr val="FF0000"/>
                </a:solidFill>
              </a:rPr>
              <a:t>filles-espoir du millénaire</a:t>
            </a:r>
            <a:r>
              <a:rPr lang="fr-FR" sz="1400" dirty="0" smtClean="0">
                <a:solidFill>
                  <a:srgbClr val="FF0000"/>
                </a:solidFill>
              </a:rPr>
              <a:t>″</a:t>
            </a:r>
            <a:r>
              <a:rPr lang="fr-FR" sz="1400" dirty="0" smtClean="0"/>
              <a:t> dont il vous présente son bilan de ses deux              années d’activités.</a:t>
            </a:r>
          </a:p>
          <a:p>
            <a:endParaRPr lang="fr-FR" sz="1400" b="1" dirty="0" smtClean="0">
              <a:solidFill>
                <a:schemeClr val="accent2">
                  <a:lumMod val="75000"/>
                </a:schemeClr>
              </a:solidFill>
            </a:endParaRPr>
          </a:p>
        </p:txBody>
      </p:sp>
      <p:pic>
        <p:nvPicPr>
          <p:cNvPr id="5" name="Image 4" descr="C:\Documents and Settings\BROU MATHIEU\Mes documents\tonton mathieu\photos famille BROU\Photo 08.jpg"/>
          <p:cNvPicPr/>
          <p:nvPr/>
        </p:nvPicPr>
        <p:blipFill>
          <a:blip r:embed="rId3" cstate="print">
            <a:extLst>
              <a:ext uri="{BEBA8EAE-BF5A-486C-A8C5-ECC9F3942E4B}">
                <a14:imgProps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a14:imgLayer r:embed="rId9">
                    <a14:imgEffect>
                      <a14:sharpenSoften amount="50000"/>
                    </a14:imgEffect>
                    <a14:imgEffect>
                      <a14:colorTemperature colorTemp="5300"/>
                    </a14:imgEffect>
                    <a14:imgEffect>
                      <a14:brightnessContrast contrast="40000"/>
                    </a14:imgEffect>
                  </a14:imgLayer>
                </a14:imgProps>
              </a:ex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6929454" y="1571612"/>
            <a:ext cx="1857388" cy="3571900"/>
          </a:xfrm>
          <a:prstGeom prst="rect">
            <a:avLst/>
          </a:prstGeom>
          <a:noFill/>
          <a:ln w="9525">
            <a:noFill/>
            <a:miter lim="800000"/>
            <a:headEnd/>
            <a:tailEnd/>
          </a:ln>
        </p:spPr>
      </p:pic>
      <p:sp>
        <p:nvSpPr>
          <p:cNvPr id="36867" name="Rectangle 3"/>
          <p:cNvSpPr>
            <a:spLocks noChangeArrowheads="1"/>
          </p:cNvSpPr>
          <p:nvPr/>
        </p:nvSpPr>
        <p:spPr bwMode="auto">
          <a:xfrm rot="10800000" flipV="1">
            <a:off x="0" y="386815"/>
            <a:ext cx="914400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4400" b="1"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PRESENTATION</a:t>
            </a:r>
            <a:endParaRPr kumimoji="0" lang="fr-FR" sz="4400" b="0" i="0" u="none" strike="noStrike" cap="none" normalizeH="0" baseline="0" dirty="0" smtClean="0">
              <a:ln>
                <a:noFill/>
              </a:ln>
              <a:solidFill>
                <a:srgbClr val="0070C0"/>
              </a:solidFill>
              <a:effectLst/>
              <a:latin typeface="Arial" pitchFamily="34" charset="0"/>
            </a:endParaRPr>
          </a:p>
        </p:txBody>
      </p:sp>
    </p:spTree>
  </p:cSld>
  <p:clrMapOvr>
    <a:masterClrMapping/>
  </p:clrMapOvr>
  <p:transition spd="slow">
    <p:check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228600"/>
            <a:ext cx="8534400" cy="1200136"/>
          </a:xfrm>
        </p:spPr>
        <p:txBody>
          <a:bodyPr>
            <a:normAutofit fontScale="90000"/>
          </a:bodyPr>
          <a:lstStyle/>
          <a:p>
            <a:r>
              <a:rPr lang="fr-FR" sz="2700" b="1" dirty="0">
                <a:solidFill>
                  <a:srgbClr val="0070C0"/>
                </a:solidFill>
              </a:rPr>
              <a:t>III/ SOLUTIONS AVEC L’APPORT DE LA PEINTURE AUX COURS SPECIAUX DE RENFORCEMENTS</a:t>
            </a:r>
            <a:r>
              <a:rPr lang="fr-FR" dirty="0">
                <a:solidFill>
                  <a:srgbClr val="0070C0"/>
                </a:solidFill>
              </a:rPr>
              <a:t/>
            </a:r>
            <a:br>
              <a:rPr lang="fr-FR" dirty="0">
                <a:solidFill>
                  <a:srgbClr val="0070C0"/>
                </a:solidFill>
              </a:rPr>
            </a:br>
            <a:endParaRPr lang="fr-FR" dirty="0">
              <a:solidFill>
                <a:srgbClr val="0070C0"/>
              </a:solidFill>
            </a:endParaRPr>
          </a:p>
        </p:txBody>
      </p:sp>
      <p:sp>
        <p:nvSpPr>
          <p:cNvPr id="3" name="Espace réservé du contenu 2"/>
          <p:cNvSpPr>
            <a:spLocks noGrp="1"/>
          </p:cNvSpPr>
          <p:nvPr>
            <p:ph sz="quarter" idx="1"/>
          </p:nvPr>
        </p:nvSpPr>
        <p:spPr/>
        <p:txBody>
          <a:bodyPr>
            <a:normAutofit fontScale="70000" lnSpcReduction="20000"/>
          </a:bodyPr>
          <a:lstStyle/>
          <a:p>
            <a:r>
              <a:rPr lang="fr-FR" i="1" dirty="0"/>
              <a:t>a- </a:t>
            </a:r>
            <a:r>
              <a:rPr lang="fr-FR" i="1" u="sng" dirty="0"/>
              <a:t>La méthode des cours particuliers</a:t>
            </a:r>
            <a:endParaRPr lang="fr-FR" dirty="0"/>
          </a:p>
          <a:p>
            <a:pPr>
              <a:buNone/>
            </a:pPr>
            <a:r>
              <a:rPr lang="fr-FR" dirty="0"/>
              <a:t> </a:t>
            </a:r>
          </a:p>
          <a:p>
            <a:r>
              <a:rPr lang="fr-FR" dirty="0"/>
              <a:t>Les cours se déroulent en deux séances : un cours de renforcement ordinaire avec un emploi du temps profilé selon des difficultés rencontrées par ces élèves : nous renforçons </a:t>
            </a:r>
            <a:r>
              <a:rPr lang="fr-FR" dirty="0" smtClean="0">
                <a:solidFill>
                  <a:srgbClr val="FF0000"/>
                </a:solidFill>
              </a:rPr>
              <a:t>en lecture ,en </a:t>
            </a:r>
            <a:r>
              <a:rPr lang="fr-FR" dirty="0">
                <a:solidFill>
                  <a:srgbClr val="FF0000"/>
                </a:solidFill>
              </a:rPr>
              <a:t>éveil au milieu (Histoire - Géographie - Sciences), en Mathématiques avec quelques cours d’exploitation de texte </a:t>
            </a:r>
            <a:r>
              <a:rPr lang="fr-FR" dirty="0" smtClean="0">
                <a:solidFill>
                  <a:srgbClr val="FF0000"/>
                </a:solidFill>
              </a:rPr>
              <a:t>1 </a:t>
            </a:r>
            <a:r>
              <a:rPr lang="fr-FR" dirty="0">
                <a:solidFill>
                  <a:srgbClr val="FF0000"/>
                </a:solidFill>
              </a:rPr>
              <a:t>et </a:t>
            </a:r>
            <a:r>
              <a:rPr lang="fr-FR" dirty="0" smtClean="0">
                <a:solidFill>
                  <a:srgbClr val="FF0000"/>
                </a:solidFill>
              </a:rPr>
              <a:t>1 </a:t>
            </a:r>
            <a:r>
              <a:rPr lang="fr-FR" dirty="0">
                <a:solidFill>
                  <a:srgbClr val="FF0000"/>
                </a:solidFill>
              </a:rPr>
              <a:t>suivi de l’enseignement des droits et devoirs de l’enfant</a:t>
            </a:r>
            <a:r>
              <a:rPr lang="fr-FR" dirty="0" smtClean="0">
                <a:solidFill>
                  <a:srgbClr val="FF0000"/>
                </a:solidFill>
              </a:rPr>
              <a:t>.</a:t>
            </a:r>
            <a:endParaRPr lang="fr-FR" dirty="0">
              <a:solidFill>
                <a:srgbClr val="FF0000"/>
              </a:solidFill>
            </a:endParaRPr>
          </a:p>
          <a:p>
            <a:r>
              <a:rPr lang="fr-FR" dirty="0">
                <a:solidFill>
                  <a:srgbClr val="FF0000"/>
                </a:solidFill>
              </a:rPr>
              <a:t>Le système de tutorat </a:t>
            </a:r>
            <a:r>
              <a:rPr lang="fr-FR" dirty="0"/>
              <a:t>est admis afin que les élèves donnent leur propre explication de la notion ou de la leçon mal comprise.</a:t>
            </a:r>
          </a:p>
          <a:p>
            <a:pPr>
              <a:buNone/>
            </a:pPr>
            <a:endParaRPr lang="fr-FR" dirty="0"/>
          </a:p>
          <a:p>
            <a:r>
              <a:rPr lang="fr-FR" dirty="0"/>
              <a:t>Sachant que chaque fille a un problème particulier il faut être vraiment patient. Des séances d’</a:t>
            </a:r>
            <a:r>
              <a:rPr lang="fr-FR" dirty="0">
                <a:solidFill>
                  <a:srgbClr val="FF0000"/>
                </a:solidFill>
              </a:rPr>
              <a:t>écritures </a:t>
            </a:r>
            <a:r>
              <a:rPr lang="fr-FR" dirty="0"/>
              <a:t>sont faites pour revoir leurs écritures, la formulation des lettres, la </a:t>
            </a:r>
            <a:r>
              <a:rPr lang="fr-FR" dirty="0">
                <a:solidFill>
                  <a:srgbClr val="FF0000"/>
                </a:solidFill>
              </a:rPr>
              <a:t>copie</a:t>
            </a:r>
            <a:r>
              <a:rPr lang="fr-FR" dirty="0"/>
              <a:t> des phrases. L’accent est mis sur la </a:t>
            </a:r>
            <a:r>
              <a:rPr lang="fr-FR" dirty="0">
                <a:solidFill>
                  <a:srgbClr val="FF0000"/>
                </a:solidFill>
              </a:rPr>
              <a:t>lecture</a:t>
            </a:r>
            <a:r>
              <a:rPr lang="fr-FR" dirty="0"/>
              <a:t>, problème des″ filles espoirs du millénaire″. Toutes les méthodes sont possibles : </a:t>
            </a:r>
            <a:r>
              <a:rPr lang="fr-FR" dirty="0">
                <a:solidFill>
                  <a:srgbClr val="00B050"/>
                </a:solidFill>
              </a:rPr>
              <a:t>lecture syllabique, une visite de la bibliothèque était prévue par semaine afin de maximiser le goût de la lecture.</a:t>
            </a:r>
          </a:p>
          <a:p>
            <a:endParaRPr lang="fr-FR" dirty="0"/>
          </a:p>
        </p:txBody>
      </p:sp>
    </p:spTree>
  </p:cSld>
  <p:clrMapOvr>
    <a:masterClrMapping/>
  </p:clrMapOvr>
  <p:transition spd="slow">
    <p:check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228600"/>
            <a:ext cx="8534400" cy="1128698"/>
          </a:xfrm>
        </p:spPr>
        <p:txBody>
          <a:bodyPr>
            <a:normAutofit/>
          </a:bodyPr>
          <a:lstStyle/>
          <a:p>
            <a:r>
              <a:rPr lang="fr-FR" i="1" dirty="0">
                <a:solidFill>
                  <a:srgbClr val="0070C0"/>
                </a:solidFill>
              </a:rPr>
              <a:t>b- Jours et lieu des cours</a:t>
            </a:r>
            <a:r>
              <a:rPr lang="fr-FR" dirty="0"/>
              <a:t/>
            </a:r>
            <a:br>
              <a:rPr lang="fr-FR" dirty="0"/>
            </a:br>
            <a:endParaRPr lang="fr-FR" dirty="0"/>
          </a:p>
        </p:txBody>
      </p:sp>
      <p:sp>
        <p:nvSpPr>
          <p:cNvPr id="3" name="Espace réservé du contenu 2"/>
          <p:cNvSpPr>
            <a:spLocks noGrp="1"/>
          </p:cNvSpPr>
          <p:nvPr>
            <p:ph sz="quarter" idx="1"/>
          </p:nvPr>
        </p:nvSpPr>
        <p:spPr/>
        <p:txBody>
          <a:bodyPr/>
          <a:lstStyle/>
          <a:p>
            <a:r>
              <a:rPr lang="fr-FR" dirty="0"/>
              <a:t>Les cours se déroulent les </a:t>
            </a:r>
            <a:r>
              <a:rPr lang="fr-FR" dirty="0">
                <a:solidFill>
                  <a:srgbClr val="00B050"/>
                </a:solidFill>
              </a:rPr>
              <a:t>mercredis matins </a:t>
            </a:r>
            <a:r>
              <a:rPr lang="fr-FR" dirty="0"/>
              <a:t>de 8h à </a:t>
            </a:r>
            <a:r>
              <a:rPr lang="fr-FR" dirty="0" smtClean="0"/>
              <a:t>11h </a:t>
            </a:r>
            <a:r>
              <a:rPr lang="fr-FR" dirty="0"/>
              <a:t>30min de façon gratuite à l’EPP NORD </a:t>
            </a:r>
            <a:r>
              <a:rPr lang="fr-FR" dirty="0" smtClean="0"/>
              <a:t>1 </a:t>
            </a:r>
            <a:r>
              <a:rPr lang="fr-FR" dirty="0"/>
              <a:t>du groupe scolaire et les autres jours </a:t>
            </a:r>
            <a:r>
              <a:rPr lang="fr-FR" dirty="0">
                <a:solidFill>
                  <a:srgbClr val="FF0000"/>
                </a:solidFill>
              </a:rPr>
              <a:t>ouvrables de </a:t>
            </a:r>
            <a:r>
              <a:rPr lang="fr-FR" dirty="0" smtClean="0">
                <a:solidFill>
                  <a:srgbClr val="FF0000"/>
                </a:solidFill>
              </a:rPr>
              <a:t>12h </a:t>
            </a:r>
            <a:r>
              <a:rPr lang="fr-FR" dirty="0">
                <a:solidFill>
                  <a:srgbClr val="FF0000"/>
                </a:solidFill>
              </a:rPr>
              <a:t>à </a:t>
            </a:r>
            <a:r>
              <a:rPr lang="fr-FR" dirty="0" smtClean="0">
                <a:solidFill>
                  <a:srgbClr val="FF0000"/>
                </a:solidFill>
              </a:rPr>
              <a:t>12h </a:t>
            </a:r>
            <a:r>
              <a:rPr lang="fr-FR" dirty="0">
                <a:solidFill>
                  <a:srgbClr val="FF0000"/>
                </a:solidFill>
              </a:rPr>
              <a:t>30 min </a:t>
            </a:r>
            <a:r>
              <a:rPr lang="fr-FR" dirty="0"/>
              <a:t>il s’agit d’un simple rappel des notions vues en classes dans </a:t>
            </a:r>
            <a:r>
              <a:rPr lang="fr-FR" dirty="0">
                <a:solidFill>
                  <a:srgbClr val="00B050"/>
                </a:solidFill>
              </a:rPr>
              <a:t>la mi- journée et quelques conseils d’usage sur compréhension des leçons</a:t>
            </a:r>
            <a:r>
              <a:rPr lang="fr-FR" dirty="0" smtClean="0">
                <a:solidFill>
                  <a:srgbClr val="00B050"/>
                </a:solidFill>
              </a:rPr>
              <a:t>.</a:t>
            </a:r>
          </a:p>
          <a:p>
            <a:r>
              <a:rPr lang="fr-FR" dirty="0" smtClean="0">
                <a:solidFill>
                  <a:srgbClr val="00B050"/>
                </a:solidFill>
              </a:rPr>
              <a:t>Des séances de conseilles sur la vie pratique données par deux institutrices acquises pour la cause du projet.</a:t>
            </a:r>
            <a:endParaRPr lang="fr-FR" dirty="0">
              <a:solidFill>
                <a:srgbClr val="00B050"/>
              </a:solidFill>
            </a:endParaRPr>
          </a:p>
          <a:p>
            <a:endParaRPr lang="fr-FR" dirty="0"/>
          </a:p>
        </p:txBody>
      </p:sp>
    </p:spTree>
  </p:cSld>
  <p:clrMapOvr>
    <a:masterClrMapping/>
  </p:clrMapOvr>
  <p:transition spd="slow">
    <p:check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228600"/>
            <a:ext cx="8534400" cy="1128698"/>
          </a:xfrm>
        </p:spPr>
        <p:txBody>
          <a:bodyPr>
            <a:normAutofit/>
          </a:bodyPr>
          <a:lstStyle/>
          <a:p>
            <a:r>
              <a:rPr lang="fr-FR" i="1" dirty="0">
                <a:solidFill>
                  <a:srgbClr val="0070C0"/>
                </a:solidFill>
              </a:rPr>
              <a:t>c- Les cours de dessin proprement dit</a:t>
            </a:r>
            <a:r>
              <a:rPr lang="fr-FR" dirty="0">
                <a:solidFill>
                  <a:srgbClr val="0070C0"/>
                </a:solidFill>
              </a:rPr>
              <a:t/>
            </a:r>
            <a:br>
              <a:rPr lang="fr-FR" dirty="0">
                <a:solidFill>
                  <a:srgbClr val="0070C0"/>
                </a:solidFill>
              </a:rPr>
            </a:br>
            <a:endParaRPr lang="fr-FR" dirty="0">
              <a:solidFill>
                <a:srgbClr val="0070C0"/>
              </a:solidFill>
            </a:endParaRPr>
          </a:p>
        </p:txBody>
      </p:sp>
      <p:sp>
        <p:nvSpPr>
          <p:cNvPr id="3" name="Espace réservé du contenu 2"/>
          <p:cNvSpPr>
            <a:spLocks noGrp="1"/>
          </p:cNvSpPr>
          <p:nvPr>
            <p:ph sz="quarter" idx="1"/>
          </p:nvPr>
        </p:nvSpPr>
        <p:spPr/>
        <p:txBody>
          <a:bodyPr/>
          <a:lstStyle/>
          <a:p>
            <a:r>
              <a:rPr lang="fr-FR" dirty="0"/>
              <a:t>Enfin </a:t>
            </a:r>
            <a:r>
              <a:rPr lang="fr-FR" dirty="0">
                <a:solidFill>
                  <a:srgbClr val="FF0000"/>
                </a:solidFill>
              </a:rPr>
              <a:t>les A.E.C (dessin</a:t>
            </a:r>
            <a:r>
              <a:rPr lang="fr-FR" dirty="0"/>
              <a:t>) prévues pour 30min qui devient un capteur d’engouement pour ces écolières de niveau faible dans leur apprentissage.</a:t>
            </a:r>
          </a:p>
          <a:p>
            <a:r>
              <a:rPr lang="fr-FR" dirty="0">
                <a:solidFill>
                  <a:srgbClr val="FF0000"/>
                </a:solidFill>
              </a:rPr>
              <a:t>Une initiation au commentaire de dessin était prévue de même que les tableaux de l’instituteur artiste.</a:t>
            </a:r>
          </a:p>
          <a:p>
            <a:endParaRPr lang="fr-FR" dirty="0"/>
          </a:p>
        </p:txBody>
      </p:sp>
    </p:spTree>
  </p:cSld>
  <p:clrMapOvr>
    <a:masterClrMapping/>
  </p:clrMapOvr>
  <p:transition spd="slow">
    <p:check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0070C0"/>
                </a:solidFill>
              </a:rPr>
              <a:t>Les écolières à la phase de dessin.</a:t>
            </a:r>
            <a:endParaRPr lang="fr-FR" dirty="0">
              <a:solidFill>
                <a:srgbClr val="0070C0"/>
              </a:solidFill>
            </a:endParaRPr>
          </a:p>
        </p:txBody>
      </p:sp>
      <p:pic>
        <p:nvPicPr>
          <p:cNvPr id="4" name="Espace réservé du contenu 3" descr="C:\Documents and Settings\BROU MATHIEU\Mes documents\Mes images\TELE ITALIEN\Photo 292.jpg"/>
          <p:cNvPicPr>
            <a:picLocks noGrp="1"/>
          </p:cNvPicPr>
          <p:nvPr>
            <p:ph sz="quarter" idx="1"/>
          </p:nvPr>
        </p:nvPicPr>
        <p:blipFill>
          <a:blip r:embed="rId2"/>
          <a:stretch>
            <a:fillRect/>
          </a:stretch>
        </p:blipFill>
        <p:spPr bwMode="auto">
          <a:xfrm>
            <a:off x="928662" y="1785926"/>
            <a:ext cx="7286676" cy="4429156"/>
          </a:xfrm>
          <a:prstGeom prst="rect">
            <a:avLst/>
          </a:prstGeom>
          <a:noFill/>
          <a:ln w="9525">
            <a:noFill/>
            <a:miter lim="800000"/>
            <a:headEnd/>
            <a:tailEnd/>
          </a:ln>
        </p:spPr>
      </p:pic>
    </p:spTree>
  </p:cSld>
  <p:clrMapOvr>
    <a:masterClrMapping/>
  </p:clrMapOvr>
  <p:transition spd="slow">
    <p:blinds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i="1" dirty="0">
                <a:solidFill>
                  <a:srgbClr val="0070C0"/>
                </a:solidFill>
              </a:rPr>
              <a:t>d-Les activités de peinture</a:t>
            </a:r>
            <a:endParaRPr lang="fr-FR" dirty="0">
              <a:solidFill>
                <a:srgbClr val="0070C0"/>
              </a:solidFill>
            </a:endParaRPr>
          </a:p>
        </p:txBody>
      </p:sp>
      <p:pic>
        <p:nvPicPr>
          <p:cNvPr id="4" name="Espace réservé du contenu 3" descr="IMG_0028 (17).jpg"/>
          <p:cNvPicPr>
            <a:picLocks noGrp="1"/>
          </p:cNvPicPr>
          <p:nvPr>
            <p:ph sz="quarter" idx="1"/>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tretch>
            <a:fillRect/>
          </a:stretch>
        </p:blipFill>
        <p:spPr>
          <a:xfrm>
            <a:off x="214282" y="1500174"/>
            <a:ext cx="4143404" cy="4071966"/>
          </a:xfrm>
          <a:prstGeom prst="rect">
            <a:avLst/>
          </a:prstGeom>
        </p:spPr>
      </p:pic>
      <p:pic>
        <p:nvPicPr>
          <p:cNvPr id="5" name="Image 4" descr="IMG_0055 (75).jpg"/>
          <p:cNvPicPr/>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tretch>
            <a:fillRect/>
          </a:stretch>
        </p:blipFill>
        <p:spPr>
          <a:xfrm>
            <a:off x="4500562" y="1571612"/>
            <a:ext cx="4000528" cy="4071966"/>
          </a:xfrm>
          <a:prstGeom prst="rect">
            <a:avLst/>
          </a:prstGeom>
        </p:spPr>
      </p:pic>
    </p:spTree>
  </p:cSld>
  <p:clrMapOvr>
    <a:masterClrMapping/>
  </p:clrMapOvr>
  <p:transition spd="slow">
    <p:check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228600"/>
            <a:ext cx="8534400" cy="700070"/>
          </a:xfrm>
        </p:spPr>
        <p:txBody>
          <a:bodyPr>
            <a:normAutofit fontScale="90000"/>
          </a:bodyPr>
          <a:lstStyle/>
          <a:p>
            <a:r>
              <a:rPr lang="fr-FR" dirty="0">
                <a:solidFill>
                  <a:srgbClr val="0070C0"/>
                </a:solidFill>
              </a:rPr>
              <a:t>e- </a:t>
            </a:r>
            <a:r>
              <a:rPr lang="fr-FR" sz="2700" cap="small" dirty="0">
                <a:solidFill>
                  <a:srgbClr val="0070C0"/>
                </a:solidFill>
              </a:rPr>
              <a:t>PARTICIPATION AUX ATELIERS ET FORMATIONS</a:t>
            </a:r>
            <a:endParaRPr lang="fr-FR" sz="2700" dirty="0">
              <a:solidFill>
                <a:srgbClr val="0070C0"/>
              </a:solidFill>
            </a:endParaRPr>
          </a:p>
        </p:txBody>
      </p:sp>
      <p:sp>
        <p:nvSpPr>
          <p:cNvPr id="3" name="Espace réservé du contenu 2"/>
          <p:cNvSpPr>
            <a:spLocks noGrp="1"/>
          </p:cNvSpPr>
          <p:nvPr>
            <p:ph sz="quarter" idx="1"/>
          </p:nvPr>
        </p:nvSpPr>
        <p:spPr/>
        <p:txBody>
          <a:bodyPr>
            <a:normAutofit fontScale="70000" lnSpcReduction="20000"/>
          </a:bodyPr>
          <a:lstStyle/>
          <a:p>
            <a:r>
              <a:rPr lang="fr-FR" sz="4200" dirty="0"/>
              <a:t>Pour marquer leur importance dans ces cours particuliers nous avions fait participer </a:t>
            </a:r>
            <a:r>
              <a:rPr lang="fr-FR" sz="4200" dirty="0" smtClean="0"/>
              <a:t>aux </a:t>
            </a:r>
            <a:r>
              <a:rPr lang="fr-FR" sz="4200" dirty="0" smtClean="0"/>
              <a:t>écolières plusieurs </a:t>
            </a:r>
            <a:r>
              <a:rPr lang="fr-FR" sz="4200" dirty="0"/>
              <a:t>formations et ateliers.</a:t>
            </a:r>
            <a:endParaRPr lang="fr-FR" sz="4200" dirty="0" smtClean="0"/>
          </a:p>
          <a:p>
            <a:pPr>
              <a:buNone/>
            </a:pPr>
            <a:r>
              <a:rPr lang="fr-FR" sz="4200" dirty="0"/>
              <a:t> </a:t>
            </a:r>
            <a:endParaRPr lang="fr-FR" sz="4200" dirty="0" smtClean="0"/>
          </a:p>
          <a:p>
            <a:r>
              <a:rPr lang="fr-FR" sz="4200" b="1" i="1" dirty="0" smtClean="0"/>
              <a:t>e-1- </a:t>
            </a:r>
            <a:r>
              <a:rPr lang="fr-FR" sz="4200" b="1" i="1" u="sng" dirty="0"/>
              <a:t>Participation à la formation des élèves sur la culture de la paix.</a:t>
            </a:r>
            <a:endParaRPr lang="fr-FR" sz="4200" b="1" dirty="0"/>
          </a:p>
          <a:p>
            <a:pPr>
              <a:buNone/>
            </a:pPr>
            <a:r>
              <a:rPr lang="fr-FR" sz="4200" dirty="0" smtClean="0"/>
              <a:t>Cette </a:t>
            </a:r>
            <a:r>
              <a:rPr lang="fr-FR" sz="4200" dirty="0"/>
              <a:t>formation a été organisée par l’ONG suisse graine de paix et le magazine Fitini. Objectif leur parler de l’importance de la paix dans un pays et les initier à l’élaboration d’un magazine, cette formation a eu lieu le </a:t>
            </a:r>
            <a:r>
              <a:rPr lang="fr-FR" sz="4200" dirty="0" smtClean="0"/>
              <a:t>11 </a:t>
            </a:r>
            <a:r>
              <a:rPr lang="fr-FR" sz="4200" dirty="0"/>
              <a:t>Février </a:t>
            </a:r>
            <a:r>
              <a:rPr lang="fr-FR" sz="4200" dirty="0" smtClean="0"/>
              <a:t>2</a:t>
            </a:r>
            <a:r>
              <a:rPr lang="fr-FR" sz="4200" dirty="0" smtClean="0"/>
              <a:t>013</a:t>
            </a:r>
            <a:r>
              <a:rPr lang="fr-FR" sz="4200" b="1" i="1" dirty="0" smtClean="0"/>
              <a:t> </a:t>
            </a:r>
            <a:r>
              <a:rPr lang="fr-FR" sz="4200" b="1" i="1" dirty="0" smtClean="0"/>
              <a:t>.</a:t>
            </a:r>
          </a:p>
          <a:p>
            <a:endParaRPr lang="fr-FR" sz="4200" b="1" i="1" dirty="0" smtClean="0"/>
          </a:p>
          <a:p>
            <a:endParaRPr lang="fr-FR" dirty="0" smtClean="0"/>
          </a:p>
          <a:p>
            <a:endParaRPr lang="fr-FR" dirty="0"/>
          </a:p>
        </p:txBody>
      </p:sp>
    </p:spTree>
  </p:cSld>
  <p:clrMapOvr>
    <a:masterClrMapping/>
  </p:clrMapOvr>
  <p:transition spd="slow">
    <p:checke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0"/>
            <a:ext cx="8534400" cy="857232"/>
          </a:xfrm>
        </p:spPr>
        <p:txBody>
          <a:bodyPr>
            <a:normAutofit/>
          </a:bodyPr>
          <a:lstStyle/>
          <a:p>
            <a:r>
              <a:rPr lang="fr-FR" sz="1800" cap="small" dirty="0" smtClean="0">
                <a:solidFill>
                  <a:srgbClr val="0070C0"/>
                </a:solidFill>
              </a:rPr>
              <a:t>PARTICIPATION AUX ATELIERS ET </a:t>
            </a:r>
            <a:r>
              <a:rPr lang="fr-FR" sz="1800" cap="small" dirty="0" smtClean="0">
                <a:solidFill>
                  <a:srgbClr val="0070C0"/>
                </a:solidFill>
              </a:rPr>
              <a:t>FORMATIONS</a:t>
            </a:r>
            <a:r>
              <a:rPr lang="fr-FR" sz="1800" dirty="0" smtClean="0">
                <a:solidFill>
                  <a:schemeClr val="tx1"/>
                </a:solidFill>
              </a:rPr>
              <a:t> </a:t>
            </a:r>
            <a:r>
              <a:rPr lang="fr-FR" sz="2000" dirty="0" smtClean="0">
                <a:solidFill>
                  <a:schemeClr val="tx1"/>
                </a:solidFill>
              </a:rPr>
              <a:t>(</a:t>
            </a:r>
            <a:r>
              <a:rPr lang="fr-FR" sz="2000" b="1" dirty="0" smtClean="0">
                <a:solidFill>
                  <a:schemeClr val="tx1"/>
                </a:solidFill>
              </a:rPr>
              <a:t> </a:t>
            </a:r>
            <a:r>
              <a:rPr lang="fr-FR" sz="2400" b="1" dirty="0" smtClean="0">
                <a:solidFill>
                  <a:schemeClr val="tx1"/>
                </a:solidFill>
              </a:rPr>
              <a:t>suite</a:t>
            </a:r>
            <a:r>
              <a:rPr lang="fr-FR" sz="2400" dirty="0" smtClean="0"/>
              <a:t> </a:t>
            </a:r>
            <a:r>
              <a:rPr lang="fr-FR" sz="1800" dirty="0" smtClean="0">
                <a:solidFill>
                  <a:schemeClr val="tx1"/>
                </a:solidFill>
              </a:rPr>
              <a:t>) </a:t>
            </a:r>
            <a:endParaRPr lang="fr-FR" sz="2400" dirty="0"/>
          </a:p>
        </p:txBody>
      </p:sp>
      <p:sp>
        <p:nvSpPr>
          <p:cNvPr id="3" name="Espace réservé du contenu 2"/>
          <p:cNvSpPr>
            <a:spLocks noGrp="1"/>
          </p:cNvSpPr>
          <p:nvPr>
            <p:ph sz="quarter" idx="1"/>
          </p:nvPr>
        </p:nvSpPr>
        <p:spPr/>
        <p:txBody>
          <a:bodyPr>
            <a:normAutofit fontScale="70000" lnSpcReduction="20000"/>
          </a:bodyPr>
          <a:lstStyle/>
          <a:p>
            <a:r>
              <a:rPr lang="fr-FR" sz="2800" b="1" i="1" dirty="0" smtClean="0"/>
              <a:t>e-1- </a:t>
            </a:r>
            <a:r>
              <a:rPr lang="fr-FR" sz="2800" b="1" i="1" u="sng" dirty="0" smtClean="0"/>
              <a:t>Atelier de dessin et de photographie avec la croix rouge.</a:t>
            </a:r>
            <a:endParaRPr lang="fr-FR" sz="2800" b="1" dirty="0" smtClean="0"/>
          </a:p>
          <a:p>
            <a:r>
              <a:rPr lang="fr-FR" sz="2800" dirty="0" smtClean="0"/>
              <a:t>Le 1er Mars 2013 participation à l’atelier de dessin et de photographie de la croix rouge au </a:t>
            </a:r>
            <a:r>
              <a:rPr lang="fr-FR" sz="2800" cap="all" dirty="0" smtClean="0">
                <a:solidFill>
                  <a:srgbClr val="FF0000"/>
                </a:solidFill>
              </a:rPr>
              <a:t>c.a.s.e.</a:t>
            </a:r>
            <a:r>
              <a:rPr lang="fr-FR" sz="2800" dirty="0" smtClean="0">
                <a:solidFill>
                  <a:srgbClr val="FF0000"/>
                </a:solidFill>
              </a:rPr>
              <a:t>de l’ONG MESAD à Abobo : cet atelier avait pour objectif de marquer l’importance du dessin et de la photographie dans la vie quotidienne.</a:t>
            </a:r>
          </a:p>
          <a:p>
            <a:pPr>
              <a:buNone/>
            </a:pPr>
            <a:r>
              <a:rPr lang="fr-FR" sz="2800" dirty="0" smtClean="0">
                <a:solidFill>
                  <a:srgbClr val="FF0000"/>
                </a:solidFill>
              </a:rPr>
              <a:t> </a:t>
            </a:r>
          </a:p>
          <a:p>
            <a:r>
              <a:rPr lang="fr-FR" sz="2800" b="1" i="1" dirty="0" smtClean="0"/>
              <a:t>e-3- </a:t>
            </a:r>
            <a:r>
              <a:rPr lang="fr-FR" sz="2800" b="1" i="1" u="sng" dirty="0" smtClean="0"/>
              <a:t>Visite de centre de formation</a:t>
            </a:r>
            <a:r>
              <a:rPr lang="fr-FR" sz="2800" b="1" i="1" dirty="0" smtClean="0"/>
              <a:t>.</a:t>
            </a:r>
            <a:endParaRPr lang="fr-FR" sz="2800" b="1" dirty="0" smtClean="0"/>
          </a:p>
          <a:p>
            <a:r>
              <a:rPr lang="fr-FR" sz="2800" dirty="0" smtClean="0">
                <a:solidFill>
                  <a:srgbClr val="FF0000"/>
                </a:solidFill>
              </a:rPr>
              <a:t>Le 5 Juin 1013 visite du centre de formation féminine Yarani situé au plateau DOKUI , qui est spécialisé dans l’hôtellerie et dans le domaine de la santé (aide-soignante). Cette visite a été faite en compagnie du comédien Jean-Jacques, d’un photographe, d’un instituteur et d’une institutrice.</a:t>
            </a:r>
          </a:p>
          <a:p>
            <a:r>
              <a:rPr lang="fr-FR" sz="2800" dirty="0" smtClean="0"/>
              <a:t>L’objectif de cette visite était de faire comprendre aux écolières de faibles rendements qu’il y a plusieurs voies de réussite et qu’il n’y a pas de limite dans </a:t>
            </a:r>
            <a:r>
              <a:rPr lang="fr-FR" sz="2800" dirty="0" smtClean="0"/>
              <a:t>l’apprentissage.</a:t>
            </a:r>
          </a:p>
          <a:p>
            <a:pPr>
              <a:buNone/>
            </a:pPr>
            <a:endParaRPr lang="fr-FR" dirty="0"/>
          </a:p>
        </p:txBody>
      </p:sp>
    </p:spTree>
  </p:cSld>
  <p:clrMapOvr>
    <a:masterClrMapping/>
  </p:clrMapOvr>
  <p:transition spd="slow">
    <p:checke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228600"/>
            <a:ext cx="8534400" cy="985822"/>
          </a:xfrm>
        </p:spPr>
        <p:txBody>
          <a:bodyPr>
            <a:normAutofit fontScale="90000"/>
          </a:bodyPr>
          <a:lstStyle/>
          <a:p>
            <a:r>
              <a:rPr lang="fr-FR" i="1" dirty="0">
                <a:solidFill>
                  <a:srgbClr val="0070C0"/>
                </a:solidFill>
              </a:rPr>
              <a:t>Formation à la culture de la Paix par l’ONG Suisse (Graine de </a:t>
            </a:r>
            <a:r>
              <a:rPr lang="fr-FR" i="1" dirty="0" smtClean="0">
                <a:solidFill>
                  <a:srgbClr val="0070C0"/>
                </a:solidFill>
              </a:rPr>
              <a:t>Paix</a:t>
            </a:r>
            <a:r>
              <a:rPr lang="fr-FR" i="1" dirty="0">
                <a:solidFill>
                  <a:srgbClr val="0070C0"/>
                </a:solidFill>
              </a:rPr>
              <a:t> )</a:t>
            </a:r>
            <a:r>
              <a:rPr lang="fr-FR" i="1" dirty="0" smtClean="0">
                <a:solidFill>
                  <a:srgbClr val="0070C0"/>
                </a:solidFill>
              </a:rPr>
              <a:t> </a:t>
            </a:r>
            <a:endParaRPr lang="fr-FR" dirty="0">
              <a:solidFill>
                <a:srgbClr val="0070C0"/>
              </a:solidFill>
            </a:endParaRPr>
          </a:p>
        </p:txBody>
      </p:sp>
      <p:pic>
        <p:nvPicPr>
          <p:cNvPr id="4" name="Espace réservé du contenu 3" descr="L&amp;#039;ong graine de paix et les écoliers d&amp;#039;Abobo">
            <a:hlinkClick r:id="rId2" tooltip="&quot;Cliquez pour prévisualiser l'image&quot;"/>
          </p:cNvPr>
          <p:cNvPicPr>
            <a:picLocks noGrp="1"/>
          </p:cNvPicPr>
          <p:nvPr>
            <p:ph sz="quarter" idx="1"/>
          </p:nvPr>
        </p:nvPicPr>
        <p:blipFill>
          <a:blip r:embed="rId3">
            <a:extLst>
              <a:ext uri="{BEBA8EAE-BF5A-486C-A8C5-ECC9F3942E4B}">
                <a14:imgProps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a14:imgLayer r:embed="rId19">
                    <a14:imgEffect>
                      <a14:sharpenSoften amount="50000"/>
                    </a14:imgEffect>
                    <a14:imgEffect>
                      <a14:brightnessContrast bright="20000"/>
                    </a14:imgEffect>
                  </a14:imgLayer>
                </a14:imgProps>
              </a:ext>
            </a:extLst>
          </a:blip>
          <a:stretch>
            <a:fillRect/>
          </a:stretch>
        </p:blipFill>
        <p:spPr bwMode="auto">
          <a:xfrm>
            <a:off x="571472" y="1643050"/>
            <a:ext cx="8072494" cy="4286280"/>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228600"/>
            <a:ext cx="8534400" cy="1485888"/>
          </a:xfrm>
        </p:spPr>
        <p:txBody>
          <a:bodyPr>
            <a:normAutofit fontScale="90000"/>
          </a:bodyPr>
          <a:lstStyle/>
          <a:p>
            <a:r>
              <a:rPr lang="fr-FR" sz="6700" b="1" dirty="0">
                <a:solidFill>
                  <a:srgbClr val="0070C0"/>
                </a:solidFill>
              </a:rPr>
              <a:t>CHAPITRE III</a:t>
            </a:r>
            <a:r>
              <a:rPr lang="fr-FR" dirty="0"/>
              <a:t/>
            </a:r>
            <a:br>
              <a:rPr lang="fr-FR" dirty="0"/>
            </a:br>
            <a:endParaRPr lang="fr-FR" dirty="0"/>
          </a:p>
        </p:txBody>
      </p:sp>
      <p:sp>
        <p:nvSpPr>
          <p:cNvPr id="3" name="Espace réservé du contenu 2"/>
          <p:cNvSpPr>
            <a:spLocks noGrp="1"/>
          </p:cNvSpPr>
          <p:nvPr>
            <p:ph sz="quarter" idx="1"/>
          </p:nvPr>
        </p:nvSpPr>
        <p:spPr/>
        <p:txBody>
          <a:bodyPr/>
          <a:lstStyle/>
          <a:p>
            <a:r>
              <a:rPr lang="fr-FR" sz="4000" b="1" dirty="0">
                <a:solidFill>
                  <a:srgbClr val="7030A0"/>
                </a:solidFill>
              </a:rPr>
              <a:t>BILAN</a:t>
            </a:r>
            <a:r>
              <a:rPr lang="fr-FR" sz="4000" b="1" dirty="0" smtClean="0">
                <a:solidFill>
                  <a:srgbClr val="7030A0"/>
                </a:solidFill>
              </a:rPr>
              <a:t>,</a:t>
            </a:r>
          </a:p>
          <a:p>
            <a:r>
              <a:rPr lang="fr-FR" sz="4000" b="1" dirty="0" smtClean="0">
                <a:solidFill>
                  <a:srgbClr val="7030A0"/>
                </a:solidFill>
              </a:rPr>
              <a:t> </a:t>
            </a:r>
            <a:r>
              <a:rPr lang="fr-FR" sz="4000" b="1" cap="all" dirty="0" smtClean="0">
                <a:solidFill>
                  <a:srgbClr val="7030A0"/>
                </a:solidFill>
              </a:rPr>
              <a:t>Difficultés</a:t>
            </a:r>
          </a:p>
          <a:p>
            <a:r>
              <a:rPr lang="fr-FR" sz="4000" b="1" dirty="0" smtClean="0">
                <a:solidFill>
                  <a:srgbClr val="7030A0"/>
                </a:solidFill>
              </a:rPr>
              <a:t> </a:t>
            </a:r>
            <a:r>
              <a:rPr lang="fr-FR" sz="4000" b="1" dirty="0">
                <a:solidFill>
                  <a:srgbClr val="7030A0"/>
                </a:solidFill>
              </a:rPr>
              <a:t>RECOMMANDATIONS </a:t>
            </a:r>
            <a:endParaRPr lang="fr-FR" sz="4000" dirty="0">
              <a:solidFill>
                <a:srgbClr val="7030A0"/>
              </a:solidFill>
            </a:endParaRPr>
          </a:p>
          <a:p>
            <a:r>
              <a:rPr lang="fr-FR" sz="4000" b="1" dirty="0">
                <a:solidFill>
                  <a:srgbClr val="7030A0"/>
                </a:solidFill>
              </a:rPr>
              <a:t>PERSPECTIVES</a:t>
            </a:r>
            <a:endParaRPr lang="fr-FR" sz="4000" dirty="0">
              <a:solidFill>
                <a:srgbClr val="7030A0"/>
              </a:solidFill>
            </a:endParaRPr>
          </a:p>
          <a:p>
            <a:endParaRPr lang="fr-FR" dirty="0"/>
          </a:p>
        </p:txBody>
      </p:sp>
    </p:spTree>
  </p:cSld>
  <p:clrMapOvr>
    <a:masterClrMapping/>
  </p:clrMapOvr>
  <p:transition spd="slow">
    <p:checke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228600"/>
            <a:ext cx="8534400" cy="1628764"/>
          </a:xfrm>
        </p:spPr>
        <p:txBody>
          <a:bodyPr>
            <a:normAutofit/>
          </a:bodyPr>
          <a:lstStyle/>
          <a:p>
            <a:r>
              <a:rPr lang="fr-FR" b="1" dirty="0">
                <a:solidFill>
                  <a:srgbClr val="0070C0"/>
                </a:solidFill>
              </a:rPr>
              <a:t>I</a:t>
            </a:r>
            <a:r>
              <a:rPr lang="fr-FR" dirty="0">
                <a:solidFill>
                  <a:srgbClr val="0070C0"/>
                </a:solidFill>
              </a:rPr>
              <a:t> -</a:t>
            </a:r>
            <a:r>
              <a:rPr lang="fr-FR" b="1" dirty="0">
                <a:solidFill>
                  <a:srgbClr val="0070C0"/>
                </a:solidFill>
              </a:rPr>
              <a:t>BILAN DES DEUX ANNEES D’ACTIVITES</a:t>
            </a:r>
            <a:r>
              <a:rPr lang="fr-FR" dirty="0">
                <a:solidFill>
                  <a:srgbClr val="0070C0"/>
                </a:solidFill>
              </a:rPr>
              <a:t/>
            </a:r>
            <a:br>
              <a:rPr lang="fr-FR" dirty="0">
                <a:solidFill>
                  <a:srgbClr val="0070C0"/>
                </a:solidFill>
              </a:rPr>
            </a:br>
            <a:endParaRPr lang="fr-FR" dirty="0">
              <a:solidFill>
                <a:srgbClr val="0070C0"/>
              </a:solidFill>
            </a:endParaRPr>
          </a:p>
        </p:txBody>
      </p:sp>
      <p:sp>
        <p:nvSpPr>
          <p:cNvPr id="3" name="Espace réservé du contenu 2"/>
          <p:cNvSpPr>
            <a:spLocks noGrp="1"/>
          </p:cNvSpPr>
          <p:nvPr>
            <p:ph sz="quarter" idx="1"/>
          </p:nvPr>
        </p:nvSpPr>
        <p:spPr/>
        <p:txBody>
          <a:bodyPr>
            <a:normAutofit fontScale="77500" lnSpcReduction="20000"/>
          </a:bodyPr>
          <a:lstStyle/>
          <a:p>
            <a:r>
              <a:rPr lang="fr-FR" b="1" dirty="0" smtClean="0"/>
              <a:t>1/ </a:t>
            </a:r>
            <a:r>
              <a:rPr lang="fr-FR" b="1" u="sng" dirty="0"/>
              <a:t>BILAN </a:t>
            </a:r>
            <a:r>
              <a:rPr lang="fr-FR" b="1" u="sng" dirty="0" smtClean="0"/>
              <a:t>2011-1012</a:t>
            </a:r>
            <a:endParaRPr lang="fr-FR" dirty="0"/>
          </a:p>
          <a:p>
            <a:pPr>
              <a:buNone/>
            </a:pPr>
            <a:r>
              <a:rPr lang="fr-FR" b="1" dirty="0"/>
              <a:t> </a:t>
            </a:r>
            <a:endParaRPr lang="fr-FR" dirty="0"/>
          </a:p>
          <a:p>
            <a:r>
              <a:rPr lang="fr-FR" dirty="0"/>
              <a:t>Pour cette première année d’activités le nombre d’écolières inscrites était de </a:t>
            </a:r>
            <a:r>
              <a:rPr lang="fr-FR" dirty="0" smtClean="0"/>
              <a:t>22 </a:t>
            </a:r>
            <a:r>
              <a:rPr lang="fr-FR" dirty="0"/>
              <a:t>sur 9 classes du groupe scolaire. </a:t>
            </a:r>
            <a:r>
              <a:rPr lang="fr-FR" dirty="0" smtClean="0"/>
              <a:t>15 </a:t>
            </a:r>
            <a:r>
              <a:rPr lang="fr-FR" dirty="0"/>
              <a:t>de ces écolières ont participées régulièrement au cours gratuit de renforcement et </a:t>
            </a:r>
            <a:r>
              <a:rPr lang="fr-FR" dirty="0">
                <a:solidFill>
                  <a:srgbClr val="FF0000"/>
                </a:solidFill>
              </a:rPr>
              <a:t>quatre </a:t>
            </a:r>
            <a:r>
              <a:rPr lang="fr-FR" dirty="0"/>
              <a:t>ont fait un succès à l’examen soit </a:t>
            </a:r>
            <a:r>
              <a:rPr lang="fr-FR" dirty="0" smtClean="0">
                <a:solidFill>
                  <a:srgbClr val="FF0000"/>
                </a:solidFill>
              </a:rPr>
              <a:t>16,66</a:t>
            </a:r>
            <a:r>
              <a:rPr lang="fr-FR" dirty="0">
                <a:solidFill>
                  <a:srgbClr val="FF0000"/>
                </a:solidFill>
              </a:rPr>
              <a:t>% </a:t>
            </a:r>
            <a:r>
              <a:rPr lang="fr-FR" dirty="0"/>
              <a:t>de réussite.</a:t>
            </a:r>
          </a:p>
          <a:p>
            <a:pPr>
              <a:buNone/>
            </a:pPr>
            <a:endParaRPr lang="fr-FR" dirty="0"/>
          </a:p>
          <a:p>
            <a:r>
              <a:rPr lang="fr-FR" b="1" dirty="0" smtClean="0"/>
              <a:t>1-</a:t>
            </a:r>
            <a:r>
              <a:rPr lang="fr-FR" b="1" u="sng" dirty="0" smtClean="0"/>
              <a:t>RÉSULTAT </a:t>
            </a:r>
            <a:r>
              <a:rPr lang="fr-FR" b="1" u="sng" dirty="0"/>
              <a:t>SCOLAIRE </a:t>
            </a:r>
            <a:r>
              <a:rPr lang="fr-FR" b="1" u="sng" dirty="0" smtClean="0"/>
              <a:t>2012-1013</a:t>
            </a:r>
            <a:r>
              <a:rPr lang="fr-FR" b="1" dirty="0"/>
              <a:t>.</a:t>
            </a:r>
          </a:p>
          <a:p>
            <a:r>
              <a:rPr lang="fr-FR" dirty="0"/>
              <a:t>Sur les </a:t>
            </a:r>
            <a:r>
              <a:rPr lang="fr-FR" dirty="0">
                <a:solidFill>
                  <a:srgbClr val="FF0000"/>
                </a:solidFill>
              </a:rPr>
              <a:t>50 inscrites </a:t>
            </a:r>
            <a:r>
              <a:rPr lang="fr-FR" dirty="0"/>
              <a:t>pour cette année </a:t>
            </a:r>
            <a:r>
              <a:rPr lang="fr-FR" dirty="0" smtClean="0"/>
              <a:t>scolaire 2013,  </a:t>
            </a:r>
            <a:r>
              <a:rPr lang="fr-FR" dirty="0">
                <a:solidFill>
                  <a:srgbClr val="FF0000"/>
                </a:solidFill>
              </a:rPr>
              <a:t>34</a:t>
            </a:r>
            <a:r>
              <a:rPr lang="fr-FR" dirty="0"/>
              <a:t> </a:t>
            </a:r>
            <a:r>
              <a:rPr lang="fr-FR" dirty="0" smtClean="0"/>
              <a:t>écolières ont </a:t>
            </a:r>
            <a:r>
              <a:rPr lang="fr-FR" dirty="0"/>
              <a:t>été effectivement présentes aux cours particuliers représentant </a:t>
            </a:r>
            <a:r>
              <a:rPr lang="fr-FR" dirty="0">
                <a:solidFill>
                  <a:srgbClr val="C00000"/>
                </a:solidFill>
              </a:rPr>
              <a:t>68% </a:t>
            </a:r>
            <a:r>
              <a:rPr lang="fr-FR" dirty="0"/>
              <a:t>avec un taux de d’assiduité avoisinant </a:t>
            </a:r>
            <a:r>
              <a:rPr lang="fr-FR" dirty="0">
                <a:solidFill>
                  <a:srgbClr val="FF0000"/>
                </a:solidFill>
              </a:rPr>
              <a:t>80%.</a:t>
            </a:r>
            <a:endParaRPr lang="fr-FR" dirty="0" smtClean="0">
              <a:solidFill>
                <a:srgbClr val="FF0000"/>
              </a:solidFill>
            </a:endParaRPr>
          </a:p>
          <a:p>
            <a:r>
              <a:rPr lang="fr-FR" dirty="0"/>
              <a:t>Le nombre d’admis au C.E.P.E et de l’entrée en sixième s’élève à </a:t>
            </a:r>
            <a:r>
              <a:rPr lang="fr-FR" dirty="0" smtClean="0">
                <a:solidFill>
                  <a:srgbClr val="FF0000"/>
                </a:solidFill>
              </a:rPr>
              <a:t>11</a:t>
            </a:r>
            <a:r>
              <a:rPr lang="fr-FR" dirty="0" smtClean="0"/>
              <a:t> </a:t>
            </a:r>
            <a:r>
              <a:rPr lang="fr-FR" dirty="0"/>
              <a:t>sur </a:t>
            </a:r>
            <a:r>
              <a:rPr lang="fr-FR" dirty="0" smtClean="0">
                <a:solidFill>
                  <a:srgbClr val="FF0000"/>
                </a:solidFill>
              </a:rPr>
              <a:t>34 </a:t>
            </a:r>
            <a:r>
              <a:rPr lang="fr-FR" dirty="0" smtClean="0"/>
              <a:t>présentées</a:t>
            </a:r>
            <a:r>
              <a:rPr lang="fr-FR" dirty="0"/>
              <a:t>, avec un taux de réussite de </a:t>
            </a:r>
            <a:r>
              <a:rPr lang="fr-FR" dirty="0" smtClean="0">
                <a:solidFill>
                  <a:srgbClr val="FF0000"/>
                </a:solidFill>
              </a:rPr>
              <a:t>31,35</a:t>
            </a:r>
            <a:r>
              <a:rPr lang="fr-FR" dirty="0">
                <a:solidFill>
                  <a:srgbClr val="FF0000"/>
                </a:solidFill>
              </a:rPr>
              <a:t>% </a:t>
            </a:r>
            <a:r>
              <a:rPr lang="fr-FR" dirty="0"/>
              <a:t>contre </a:t>
            </a:r>
            <a:r>
              <a:rPr lang="fr-FR" dirty="0" smtClean="0">
                <a:solidFill>
                  <a:srgbClr val="00B050"/>
                </a:solidFill>
              </a:rPr>
              <a:t>16,66</a:t>
            </a:r>
            <a:r>
              <a:rPr lang="fr-FR" dirty="0">
                <a:solidFill>
                  <a:srgbClr val="00B050"/>
                </a:solidFill>
              </a:rPr>
              <a:t>% </a:t>
            </a:r>
            <a:r>
              <a:rPr lang="fr-FR" dirty="0"/>
              <a:t>pour l’année </a:t>
            </a:r>
            <a:r>
              <a:rPr lang="fr-FR" dirty="0" smtClean="0"/>
              <a:t>précédente.</a:t>
            </a:r>
          </a:p>
          <a:p>
            <a:endParaRPr lang="fr-FR" dirty="0"/>
          </a:p>
        </p:txBody>
      </p:sp>
    </p:spTree>
  </p:cSld>
  <p:clrMapOvr>
    <a:masterClrMapping/>
  </p:clrMapOvr>
  <p:transition spd="slow">
    <p:check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0070C0"/>
                </a:solidFill>
              </a:rPr>
              <a:t>SOMMAIRE</a:t>
            </a:r>
            <a:endParaRPr lang="fr-FR" dirty="0">
              <a:solidFill>
                <a:srgbClr val="0070C0"/>
              </a:solidFill>
            </a:endParaRPr>
          </a:p>
        </p:txBody>
      </p:sp>
      <p:sp>
        <p:nvSpPr>
          <p:cNvPr id="3" name="Espace réservé du contenu 2"/>
          <p:cNvSpPr>
            <a:spLocks noGrp="1"/>
          </p:cNvSpPr>
          <p:nvPr>
            <p:ph sz="quarter" idx="1"/>
          </p:nvPr>
        </p:nvSpPr>
        <p:spPr>
          <a:xfrm>
            <a:off x="357158" y="1500174"/>
            <a:ext cx="8503920" cy="5357826"/>
          </a:xfrm>
        </p:spPr>
        <p:txBody>
          <a:bodyPr>
            <a:normAutofit fontScale="47500" lnSpcReduction="20000"/>
          </a:bodyPr>
          <a:lstStyle/>
          <a:p>
            <a:pPr>
              <a:buNone/>
            </a:pPr>
            <a:endParaRPr lang="fr-FR" dirty="0"/>
          </a:p>
          <a:p>
            <a:r>
              <a:rPr lang="fr-FR" b="1" dirty="0">
                <a:solidFill>
                  <a:schemeClr val="tx2">
                    <a:lumMod val="75000"/>
                  </a:schemeClr>
                </a:solidFill>
              </a:rPr>
              <a:t>INTRODUCTION</a:t>
            </a:r>
            <a:r>
              <a:rPr lang="fr-FR" dirty="0" smtClean="0"/>
              <a:t>……………………………………………………………………………………………………………………………..03</a:t>
            </a:r>
            <a:endParaRPr lang="fr-FR" dirty="0"/>
          </a:p>
          <a:p>
            <a:endParaRPr lang="fr-FR" b="1" dirty="0" smtClean="0"/>
          </a:p>
          <a:p>
            <a:r>
              <a:rPr lang="fr-FR" b="1" dirty="0" smtClean="0">
                <a:solidFill>
                  <a:srgbClr val="C00000"/>
                </a:solidFill>
              </a:rPr>
              <a:t>CHAPITRE </a:t>
            </a:r>
            <a:r>
              <a:rPr lang="fr-FR" b="1" dirty="0">
                <a:solidFill>
                  <a:srgbClr val="C00000"/>
                </a:solidFill>
              </a:rPr>
              <a:t>I</a:t>
            </a:r>
            <a:r>
              <a:rPr lang="fr-FR" b="1" dirty="0"/>
              <a:t> :</a:t>
            </a:r>
            <a:r>
              <a:rPr lang="fr-FR" dirty="0"/>
              <a:t> Situation du groupe scolaire nord d’Abobo et identification des “ filles espoirs du  millénaire</a:t>
            </a:r>
            <a:r>
              <a:rPr lang="fr-FR" dirty="0" smtClean="0"/>
              <a:t>“……………………………………………………………………………………………………………………………….........…..</a:t>
            </a:r>
            <a:r>
              <a:rPr lang="fr-FR" dirty="0"/>
              <a:t>04</a:t>
            </a:r>
          </a:p>
          <a:p>
            <a:r>
              <a:rPr lang="fr-FR" dirty="0" smtClean="0"/>
              <a:t>I- </a:t>
            </a:r>
            <a:r>
              <a:rPr lang="fr-FR" dirty="0"/>
              <a:t>Situation du groupe scolaire nord d’Abobo</a:t>
            </a:r>
            <a:r>
              <a:rPr lang="fr-FR" dirty="0" smtClean="0"/>
              <a:t>………………………………………………………….……………………………...</a:t>
            </a:r>
            <a:r>
              <a:rPr lang="fr-FR" dirty="0"/>
              <a:t>05</a:t>
            </a:r>
          </a:p>
          <a:p>
            <a:r>
              <a:rPr lang="fr-FR" dirty="0"/>
              <a:t>II-identification des “filles espoir du millénaire</a:t>
            </a:r>
            <a:r>
              <a:rPr lang="fr-FR" dirty="0" smtClean="0"/>
              <a:t>“……………………………………………………….…………….……………...</a:t>
            </a:r>
            <a:r>
              <a:rPr lang="fr-FR" dirty="0"/>
              <a:t>05</a:t>
            </a:r>
          </a:p>
          <a:p>
            <a:endParaRPr lang="fr-FR" b="1" dirty="0" smtClean="0"/>
          </a:p>
          <a:p>
            <a:r>
              <a:rPr lang="fr-FR" b="1" dirty="0" smtClean="0">
                <a:solidFill>
                  <a:srgbClr val="C00000"/>
                </a:solidFill>
              </a:rPr>
              <a:t>CHAPITREII</a:t>
            </a:r>
            <a:r>
              <a:rPr lang="fr-FR" b="1" dirty="0"/>
              <a:t> :</a:t>
            </a:r>
            <a:r>
              <a:rPr lang="fr-FR" dirty="0"/>
              <a:t> Causes, conséquences du faible niveau </a:t>
            </a:r>
            <a:r>
              <a:rPr lang="fr-FR" dirty="0" smtClean="0"/>
              <a:t>des </a:t>
            </a:r>
            <a:r>
              <a:rPr lang="fr-FR" dirty="0"/>
              <a:t>“filles </a:t>
            </a:r>
            <a:r>
              <a:rPr lang="fr-FR" dirty="0" smtClean="0"/>
              <a:t>-espoirs </a:t>
            </a:r>
            <a:r>
              <a:rPr lang="fr-FR" dirty="0"/>
              <a:t>du millénaire “et</a:t>
            </a:r>
          </a:p>
          <a:p>
            <a:r>
              <a:rPr lang="fr-FR" dirty="0"/>
              <a:t>solutions de l’apport de la peinture aux cours spéciaux de renforcements</a:t>
            </a:r>
            <a:r>
              <a:rPr lang="fr-FR" dirty="0" smtClean="0"/>
              <a:t>……….................................................</a:t>
            </a:r>
            <a:r>
              <a:rPr lang="fr-FR" dirty="0"/>
              <a:t>08</a:t>
            </a:r>
          </a:p>
          <a:p>
            <a:r>
              <a:rPr lang="fr-FR" dirty="0"/>
              <a:t>I/ Causes du faible niveau des filles de </a:t>
            </a:r>
            <a:r>
              <a:rPr lang="fr-FR" dirty="0" smtClean="0"/>
              <a:t>cm2 </a:t>
            </a:r>
            <a:r>
              <a:rPr lang="fr-FR" dirty="0"/>
              <a:t>du groupe scolaire nord d’Abobo</a:t>
            </a:r>
            <a:r>
              <a:rPr lang="fr-FR" dirty="0" smtClean="0"/>
              <a:t>……………………………………… </a:t>
            </a:r>
            <a:r>
              <a:rPr lang="fr-FR" dirty="0"/>
              <a:t>….09</a:t>
            </a:r>
          </a:p>
          <a:p>
            <a:r>
              <a:rPr lang="fr-FR" dirty="0"/>
              <a:t>II/ Conséquences du bas niveau</a:t>
            </a:r>
            <a:r>
              <a:rPr lang="fr-FR" dirty="0" smtClean="0"/>
              <a:t>…………………………………….……………………………..………………..…..………………..10</a:t>
            </a:r>
            <a:endParaRPr lang="fr-FR" dirty="0"/>
          </a:p>
          <a:p>
            <a:r>
              <a:rPr lang="fr-FR" dirty="0"/>
              <a:t>III/ Solution avec l’apport de la peinture aux cours spéciaux de renforcements</a:t>
            </a:r>
            <a:r>
              <a:rPr lang="fr-FR" dirty="0" smtClean="0"/>
              <a:t>……………………………………...….11</a:t>
            </a:r>
            <a:endParaRPr lang="fr-FR" dirty="0"/>
          </a:p>
          <a:p>
            <a:endParaRPr lang="fr-FR" b="1" dirty="0" smtClean="0"/>
          </a:p>
          <a:p>
            <a:r>
              <a:rPr lang="fr-FR" b="1" dirty="0" smtClean="0">
                <a:solidFill>
                  <a:srgbClr val="C00000"/>
                </a:solidFill>
              </a:rPr>
              <a:t>CHAPITRE </a:t>
            </a:r>
            <a:r>
              <a:rPr lang="fr-FR" b="1" dirty="0">
                <a:solidFill>
                  <a:srgbClr val="C00000"/>
                </a:solidFill>
              </a:rPr>
              <a:t>III</a:t>
            </a:r>
            <a:r>
              <a:rPr lang="fr-FR" dirty="0"/>
              <a:t> : Bilan et recommandation</a:t>
            </a:r>
            <a:r>
              <a:rPr lang="fr-FR" dirty="0" smtClean="0"/>
              <a:t>………………………………………………………………………………….…...….11</a:t>
            </a:r>
            <a:endParaRPr lang="fr-FR" dirty="0"/>
          </a:p>
          <a:p>
            <a:r>
              <a:rPr lang="fr-FR" dirty="0"/>
              <a:t>I/ Bilan</a:t>
            </a:r>
            <a:r>
              <a:rPr lang="fr-FR" dirty="0" smtClean="0"/>
              <a:t>…………………………………………….……………..……………………………………………………………………..…………..13</a:t>
            </a:r>
            <a:endParaRPr lang="fr-FR" dirty="0"/>
          </a:p>
          <a:p>
            <a:r>
              <a:rPr lang="fr-FR" dirty="0"/>
              <a:t>II/ Quelques recommandations</a:t>
            </a:r>
            <a:r>
              <a:rPr lang="fr-FR" dirty="0" smtClean="0"/>
              <a:t>………………………………………………………………….…….…………………………..……...14</a:t>
            </a:r>
            <a:endParaRPr lang="fr-FR" dirty="0"/>
          </a:p>
          <a:p>
            <a:r>
              <a:rPr lang="fr-FR" dirty="0"/>
              <a:t>III/ Perspectives de la nouvelle entrée scolaire</a:t>
            </a:r>
            <a:r>
              <a:rPr lang="fr-FR" dirty="0" smtClean="0"/>
              <a:t>……………………………………………..…………………………..………..….14</a:t>
            </a:r>
            <a:endParaRPr lang="fr-FR" dirty="0"/>
          </a:p>
          <a:p>
            <a:endParaRPr lang="fr-FR" b="1" dirty="0" smtClean="0"/>
          </a:p>
          <a:p>
            <a:endParaRPr lang="fr-FR" b="1" dirty="0" smtClean="0"/>
          </a:p>
          <a:p>
            <a:r>
              <a:rPr lang="fr-FR" b="1" dirty="0" smtClean="0"/>
              <a:t>CONCLUSION</a:t>
            </a:r>
            <a:r>
              <a:rPr lang="fr-FR" dirty="0" smtClean="0"/>
              <a:t>………………………………………………………………………………………………………….………………….…..15</a:t>
            </a:r>
            <a:endParaRPr lang="fr-FR" dirty="0"/>
          </a:p>
          <a:p>
            <a:r>
              <a:rPr lang="fr-FR" b="1" dirty="0"/>
              <a:t>BIBLIOGRAPHIE</a:t>
            </a:r>
            <a:r>
              <a:rPr lang="fr-FR" dirty="0" smtClean="0"/>
              <a:t>……………………………………………………………………….………………………………..……………….…17</a:t>
            </a:r>
            <a:endParaRPr lang="fr-FR" dirty="0"/>
          </a:p>
          <a:p>
            <a:endParaRPr lang="fr-FR" dirty="0"/>
          </a:p>
        </p:txBody>
      </p:sp>
    </p:spTree>
  </p:cSld>
  <p:clrMapOvr>
    <a:masterClrMapping/>
  </p:clrMapOvr>
  <p:transition spd="slow">
    <p:checke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00042"/>
            <a:ext cx="8258204" cy="917596"/>
          </a:xfrm>
        </p:spPr>
        <p:txBody>
          <a:bodyPr>
            <a:normAutofit fontScale="90000"/>
          </a:bodyPr>
          <a:lstStyle/>
          <a:p>
            <a:r>
              <a:rPr lang="fr-FR" b="1" dirty="0">
                <a:solidFill>
                  <a:srgbClr val="0070C0"/>
                </a:solidFill>
              </a:rPr>
              <a:t>II-DIFFICULTÉS</a:t>
            </a:r>
            <a:r>
              <a:rPr lang="fr-FR" dirty="0">
                <a:solidFill>
                  <a:srgbClr val="0070C0"/>
                </a:solidFill>
              </a:rPr>
              <a:t/>
            </a:r>
            <a:br>
              <a:rPr lang="fr-FR" dirty="0">
                <a:solidFill>
                  <a:srgbClr val="0070C0"/>
                </a:solidFill>
              </a:rPr>
            </a:br>
            <a:endParaRPr lang="fr-FR" dirty="0">
              <a:solidFill>
                <a:srgbClr val="0070C0"/>
              </a:solidFill>
            </a:endParaRPr>
          </a:p>
        </p:txBody>
      </p:sp>
      <p:sp>
        <p:nvSpPr>
          <p:cNvPr id="3" name="Espace réservé du contenu 2"/>
          <p:cNvSpPr>
            <a:spLocks noGrp="1"/>
          </p:cNvSpPr>
          <p:nvPr>
            <p:ph sz="quarter" idx="1"/>
          </p:nvPr>
        </p:nvSpPr>
        <p:spPr/>
        <p:txBody>
          <a:bodyPr>
            <a:normAutofit fontScale="77500" lnSpcReduction="20000"/>
          </a:bodyPr>
          <a:lstStyle/>
          <a:p>
            <a:r>
              <a:rPr lang="fr-FR" dirty="0"/>
              <a:t>Travailler avec les "filles-espoir du millénaire" à besoin de patience puisque leur niveau est, sans ignorer, très faible.</a:t>
            </a:r>
            <a:endParaRPr lang="fr-FR" dirty="0" smtClean="0"/>
          </a:p>
          <a:p>
            <a:r>
              <a:rPr lang="fr-FR" dirty="0"/>
              <a:t>Certaines filles n’ont pas encore compris le bien-fondé de ce cours particulier qui leur permettra de sortir des difficultés scolaires.</a:t>
            </a:r>
            <a:endParaRPr lang="fr-FR" dirty="0" smtClean="0"/>
          </a:p>
          <a:p>
            <a:r>
              <a:rPr lang="fr-FR" dirty="0"/>
              <a:t>Étant dans </a:t>
            </a:r>
            <a:r>
              <a:rPr lang="fr-FR" dirty="0">
                <a:solidFill>
                  <a:srgbClr val="FF0000"/>
                </a:solidFill>
              </a:rPr>
              <a:t>un quartier populeux</a:t>
            </a:r>
            <a:r>
              <a:rPr lang="fr-FR" dirty="0"/>
              <a:t>, des parents pensent que l’école n’a pas de sens pour les filles et malgré la sensibilisation, </a:t>
            </a:r>
            <a:r>
              <a:rPr lang="fr-FR" dirty="0">
                <a:solidFill>
                  <a:srgbClr val="FF0000"/>
                </a:solidFill>
              </a:rPr>
              <a:t>les visites des parents restent rares et d’autres même refusent la participation de leurs filles à ces cours du fait des travaux ménagers</a:t>
            </a:r>
          </a:p>
          <a:p>
            <a:r>
              <a:rPr lang="fr-FR" dirty="0"/>
              <a:t>L’aide attendue n’étant pas encore arrivée, nous avions travaillé sur fond propre ce qui a rendu la tâche difficile dans l’acquisition du matériel.</a:t>
            </a:r>
            <a:endParaRPr lang="fr-FR" dirty="0" smtClean="0"/>
          </a:p>
          <a:p>
            <a:r>
              <a:rPr lang="fr-FR" dirty="0">
                <a:solidFill>
                  <a:srgbClr val="FF0000"/>
                </a:solidFill>
              </a:rPr>
              <a:t>Le déplacement pour la visite du musée de civilisation du plateau n’a pas été possible par manque de moyen.</a:t>
            </a:r>
            <a:endParaRPr lang="fr-FR" dirty="0" smtClean="0">
              <a:solidFill>
                <a:srgbClr val="FF0000"/>
              </a:solidFill>
            </a:endParaRPr>
          </a:p>
          <a:p>
            <a:endParaRPr lang="fr-FR" dirty="0"/>
          </a:p>
        </p:txBody>
      </p:sp>
    </p:spTree>
  </p:cSld>
  <p:clrMapOvr>
    <a:masterClrMapping/>
  </p:clrMapOvr>
  <p:transition spd="slow">
    <p:checke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228600"/>
            <a:ext cx="8534400" cy="1128698"/>
          </a:xfrm>
        </p:spPr>
        <p:txBody>
          <a:bodyPr>
            <a:normAutofit/>
          </a:bodyPr>
          <a:lstStyle/>
          <a:p>
            <a:r>
              <a:rPr lang="fr-FR" b="1" dirty="0">
                <a:solidFill>
                  <a:srgbClr val="0070C0"/>
                </a:solidFill>
              </a:rPr>
              <a:t>III- LES RECOMMANDATIONS.</a:t>
            </a:r>
            <a:r>
              <a:rPr lang="fr-FR" dirty="0">
                <a:solidFill>
                  <a:srgbClr val="0070C0"/>
                </a:solidFill>
              </a:rPr>
              <a:t/>
            </a:r>
            <a:br>
              <a:rPr lang="fr-FR" dirty="0">
                <a:solidFill>
                  <a:srgbClr val="0070C0"/>
                </a:solidFill>
              </a:rPr>
            </a:br>
            <a:endParaRPr lang="fr-FR" dirty="0">
              <a:solidFill>
                <a:srgbClr val="0070C0"/>
              </a:solidFill>
            </a:endParaRPr>
          </a:p>
        </p:txBody>
      </p:sp>
      <p:sp>
        <p:nvSpPr>
          <p:cNvPr id="3" name="Espace réservé du contenu 2"/>
          <p:cNvSpPr>
            <a:spLocks noGrp="1"/>
          </p:cNvSpPr>
          <p:nvPr>
            <p:ph sz="quarter" idx="1"/>
          </p:nvPr>
        </p:nvSpPr>
        <p:spPr/>
        <p:txBody>
          <a:bodyPr>
            <a:normAutofit fontScale="62500" lnSpcReduction="20000"/>
          </a:bodyPr>
          <a:lstStyle/>
          <a:p>
            <a:r>
              <a:rPr lang="fr-FR" dirty="0"/>
              <a:t>L’éducation est l’un des droits fondamentaux de l’enfant car un enfant qui a raté son éducation sera un </a:t>
            </a:r>
            <a:r>
              <a:rPr lang="fr-FR" dirty="0">
                <a:solidFill>
                  <a:srgbClr val="FF0000"/>
                </a:solidFill>
              </a:rPr>
              <a:t>adulte en perpétuel crise</a:t>
            </a:r>
            <a:r>
              <a:rPr lang="fr-FR" dirty="0"/>
              <a:t>. Sachant que travailler avec les "filles espoir du millénaire" n’est pas chose aisée, nous recommandons donc :</a:t>
            </a:r>
            <a:endParaRPr lang="fr-FR" dirty="0" smtClean="0"/>
          </a:p>
          <a:p>
            <a:r>
              <a:rPr lang="fr-FR" dirty="0">
                <a:solidFill>
                  <a:srgbClr val="FF0000"/>
                </a:solidFill>
              </a:rPr>
              <a:t>-Aux enseignants de mettre l’accent sur la lecture dans les classes du primaire.</a:t>
            </a:r>
          </a:p>
          <a:p>
            <a:pPr lvl="0"/>
            <a:r>
              <a:rPr lang="fr-FR" dirty="0">
                <a:solidFill>
                  <a:srgbClr val="FF0000"/>
                </a:solidFill>
              </a:rPr>
              <a:t>L’enseignement des AEC doit être aussi effectif dans ces classes</a:t>
            </a:r>
            <a:r>
              <a:rPr lang="fr-FR" dirty="0"/>
              <a:t>.</a:t>
            </a:r>
          </a:p>
          <a:p>
            <a:pPr lvl="0"/>
            <a:r>
              <a:rPr lang="fr-FR" dirty="0">
                <a:solidFill>
                  <a:srgbClr val="FF0000"/>
                </a:solidFill>
              </a:rPr>
              <a:t>Le suivi quotidien des </a:t>
            </a:r>
            <a:r>
              <a:rPr lang="fr-FR" dirty="0" smtClean="0">
                <a:solidFill>
                  <a:srgbClr val="FF0000"/>
                </a:solidFill>
              </a:rPr>
              <a:t>écolières </a:t>
            </a:r>
            <a:r>
              <a:rPr lang="fr-FR" dirty="0">
                <a:solidFill>
                  <a:srgbClr val="FF0000"/>
                </a:solidFill>
              </a:rPr>
              <a:t>par leurs parents à domicile doit être primordial et leur visite dans la classe de leur enfant doit être importante</a:t>
            </a:r>
            <a:r>
              <a:rPr lang="fr-FR" dirty="0"/>
              <a:t>.</a:t>
            </a:r>
          </a:p>
          <a:p>
            <a:pPr lvl="0"/>
            <a:r>
              <a:rPr lang="fr-FR" dirty="0">
                <a:solidFill>
                  <a:srgbClr val="00B050"/>
                </a:solidFill>
              </a:rPr>
              <a:t>Encourager les enseignants afin qu’ils aient des attitudes positives envers ces filles.</a:t>
            </a:r>
          </a:p>
          <a:p>
            <a:pPr lvl="0"/>
            <a:r>
              <a:rPr lang="fr-FR" dirty="0">
                <a:solidFill>
                  <a:srgbClr val="00B050"/>
                </a:solidFill>
              </a:rPr>
              <a:t>Une cantine gratuite pour pouvoir les maintenir à l’école pour éviter de parcourir de longues distances.</a:t>
            </a:r>
          </a:p>
          <a:p>
            <a:pPr lvl="0"/>
            <a:r>
              <a:rPr lang="fr-FR" dirty="0"/>
              <a:t>Que l’État augmente les infrastructures scolaires pour désengorger les effectifs pléthoriques.</a:t>
            </a:r>
          </a:p>
          <a:p>
            <a:pPr lvl="0"/>
            <a:r>
              <a:rPr lang="fr-FR" dirty="0">
                <a:solidFill>
                  <a:srgbClr val="00B050"/>
                </a:solidFill>
              </a:rPr>
              <a:t>Que le ministère de l’éducation nationale puisse trouver un moyen d’orientation dans les centres de formation professionnelle pour ses écolières qui du fait de leur niveau faible ne savent où s’orienter après l’âge de </a:t>
            </a:r>
            <a:r>
              <a:rPr lang="fr-FR" dirty="0" smtClean="0">
                <a:solidFill>
                  <a:srgbClr val="00B050"/>
                </a:solidFill>
              </a:rPr>
              <a:t>15 </a:t>
            </a:r>
            <a:r>
              <a:rPr lang="fr-FR" dirty="0">
                <a:solidFill>
                  <a:srgbClr val="00B050"/>
                </a:solidFill>
              </a:rPr>
              <a:t>ans.</a:t>
            </a:r>
          </a:p>
          <a:p>
            <a:pPr lvl="0"/>
            <a:r>
              <a:rPr lang="fr-FR" dirty="0"/>
              <a:t>Les ONG comme </a:t>
            </a:r>
            <a:r>
              <a:rPr lang="fr-FR" dirty="0">
                <a:solidFill>
                  <a:srgbClr val="FF0000"/>
                </a:solidFill>
              </a:rPr>
              <a:t>Terre des Hommes Italie et le MESAD </a:t>
            </a:r>
            <a:r>
              <a:rPr lang="fr-FR" dirty="0"/>
              <a:t>qui travaillent dans le domaine de la scolarisation de la jeune fille doivent être encouragées par les moyens mis à leur disposition.</a:t>
            </a:r>
          </a:p>
          <a:p>
            <a:endParaRPr lang="fr-FR" dirty="0"/>
          </a:p>
        </p:txBody>
      </p:sp>
    </p:spTree>
  </p:cSld>
  <p:clrMapOvr>
    <a:masterClrMapping/>
  </p:clrMapOvr>
  <p:transition spd="slow">
    <p:checke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228600"/>
            <a:ext cx="8534400" cy="1128698"/>
          </a:xfrm>
        </p:spPr>
        <p:txBody>
          <a:bodyPr>
            <a:normAutofit/>
          </a:bodyPr>
          <a:lstStyle/>
          <a:p>
            <a:r>
              <a:rPr lang="fr-FR" b="1" dirty="0">
                <a:solidFill>
                  <a:srgbClr val="0070C0"/>
                </a:solidFill>
              </a:rPr>
              <a:t>IV-PERSPECTIVES</a:t>
            </a:r>
            <a:r>
              <a:rPr lang="fr-FR" dirty="0">
                <a:solidFill>
                  <a:srgbClr val="0070C0"/>
                </a:solidFill>
              </a:rPr>
              <a:t/>
            </a:r>
            <a:br>
              <a:rPr lang="fr-FR" dirty="0">
                <a:solidFill>
                  <a:srgbClr val="0070C0"/>
                </a:solidFill>
              </a:rPr>
            </a:br>
            <a:endParaRPr lang="fr-FR" dirty="0">
              <a:solidFill>
                <a:srgbClr val="0070C0"/>
              </a:solidFill>
            </a:endParaRPr>
          </a:p>
        </p:txBody>
      </p:sp>
      <p:sp>
        <p:nvSpPr>
          <p:cNvPr id="3" name="Espace réservé du contenu 2"/>
          <p:cNvSpPr>
            <a:spLocks noGrp="1"/>
          </p:cNvSpPr>
          <p:nvPr>
            <p:ph sz="quarter" idx="1"/>
          </p:nvPr>
        </p:nvSpPr>
        <p:spPr/>
        <p:txBody>
          <a:bodyPr>
            <a:normAutofit fontScale="92500" lnSpcReduction="10000"/>
          </a:bodyPr>
          <a:lstStyle/>
          <a:p>
            <a:pPr lvl="0"/>
            <a:r>
              <a:rPr lang="fr-FR" dirty="0"/>
              <a:t>La participation à </a:t>
            </a:r>
            <a:r>
              <a:rPr lang="fr-FR" dirty="0">
                <a:solidFill>
                  <a:srgbClr val="FF0000"/>
                </a:solidFill>
              </a:rPr>
              <a:t>la cantine </a:t>
            </a:r>
            <a:r>
              <a:rPr lang="fr-FR" dirty="0"/>
              <a:t>doit être une nécessité absolue.</a:t>
            </a:r>
          </a:p>
          <a:p>
            <a:pPr lvl="0"/>
            <a:r>
              <a:rPr lang="fr-FR" dirty="0">
                <a:solidFill>
                  <a:srgbClr val="FF0000"/>
                </a:solidFill>
              </a:rPr>
              <a:t>La visite de la bibliothèque est obligatoire</a:t>
            </a:r>
          </a:p>
          <a:p>
            <a:pPr lvl="0"/>
            <a:r>
              <a:rPr lang="fr-FR" dirty="0">
                <a:solidFill>
                  <a:srgbClr val="FF0000"/>
                </a:solidFill>
              </a:rPr>
              <a:t>Visiter plusieurs centres de formations féminines.</a:t>
            </a:r>
          </a:p>
          <a:p>
            <a:pPr lvl="0"/>
            <a:r>
              <a:rPr lang="fr-FR" dirty="0">
                <a:solidFill>
                  <a:srgbClr val="FF0000"/>
                </a:solidFill>
              </a:rPr>
              <a:t>Visiter plusieurs ateliers de peinture.</a:t>
            </a:r>
          </a:p>
          <a:p>
            <a:pPr lvl="0"/>
            <a:r>
              <a:rPr lang="fr-FR" dirty="0">
                <a:solidFill>
                  <a:srgbClr val="FF0000"/>
                </a:solidFill>
              </a:rPr>
              <a:t>Création d’une troupe de théâtre.</a:t>
            </a:r>
          </a:p>
          <a:p>
            <a:pPr lvl="0"/>
            <a:r>
              <a:rPr lang="fr-FR" dirty="0">
                <a:solidFill>
                  <a:srgbClr val="00B050"/>
                </a:solidFill>
              </a:rPr>
              <a:t>Visite d’une assistance sociale est prévue au moins chaque trimestre.</a:t>
            </a:r>
          </a:p>
          <a:p>
            <a:pPr lvl="0"/>
            <a:r>
              <a:rPr lang="fr-FR" dirty="0">
                <a:solidFill>
                  <a:srgbClr val="00B050"/>
                </a:solidFill>
              </a:rPr>
              <a:t>La conduite doit être primordiale dans l’apprentissage.</a:t>
            </a:r>
          </a:p>
          <a:p>
            <a:pPr lvl="0"/>
            <a:r>
              <a:rPr lang="fr-FR" dirty="0">
                <a:solidFill>
                  <a:srgbClr val="00B050"/>
                </a:solidFill>
              </a:rPr>
              <a:t>La visite du musée du plateau est prévue en fin d’année</a:t>
            </a:r>
          </a:p>
          <a:p>
            <a:pPr lvl="0"/>
            <a:r>
              <a:rPr lang="fr-FR" dirty="0">
                <a:solidFill>
                  <a:srgbClr val="00B050"/>
                </a:solidFill>
              </a:rPr>
              <a:t>Visiter le musée de Grand-Bassam.</a:t>
            </a:r>
          </a:p>
          <a:p>
            <a:endParaRPr lang="fr-FR" dirty="0"/>
          </a:p>
        </p:txBody>
      </p:sp>
    </p:spTree>
  </p:cSld>
  <p:clrMapOvr>
    <a:masterClrMapping/>
  </p:clrMapOvr>
  <p:transition spd="slow">
    <p:blinds dir="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228600"/>
            <a:ext cx="8534400" cy="1485888"/>
          </a:xfrm>
        </p:spPr>
        <p:txBody>
          <a:bodyPr>
            <a:normAutofit/>
          </a:bodyPr>
          <a:lstStyle/>
          <a:p>
            <a:r>
              <a:rPr lang="fr-FR" sz="4400" b="1" dirty="0">
                <a:solidFill>
                  <a:srgbClr val="0070C0"/>
                </a:solidFill>
              </a:rPr>
              <a:t>CONCLUSION</a:t>
            </a:r>
            <a:r>
              <a:rPr lang="fr-FR" dirty="0"/>
              <a:t/>
            </a:r>
            <a:br>
              <a:rPr lang="fr-FR" dirty="0"/>
            </a:br>
            <a:endParaRPr lang="fr-FR" dirty="0"/>
          </a:p>
        </p:txBody>
      </p:sp>
      <p:sp>
        <p:nvSpPr>
          <p:cNvPr id="3" name="Espace réservé du contenu 2"/>
          <p:cNvSpPr>
            <a:spLocks noGrp="1"/>
          </p:cNvSpPr>
          <p:nvPr>
            <p:ph sz="quarter" idx="1"/>
          </p:nvPr>
        </p:nvSpPr>
        <p:spPr/>
        <p:txBody>
          <a:bodyPr>
            <a:normAutofit fontScale="77500" lnSpcReduction="20000"/>
          </a:bodyPr>
          <a:lstStyle/>
          <a:p>
            <a:r>
              <a:rPr lang="fr-FR" sz="3600" dirty="0"/>
              <a:t>Au terme de notre analyse nous disons que chaque année supplémentaire de </a:t>
            </a:r>
            <a:r>
              <a:rPr lang="fr-FR" sz="3600" dirty="0">
                <a:solidFill>
                  <a:srgbClr val="FF0000"/>
                </a:solidFill>
              </a:rPr>
              <a:t>scolarité pour les filles nous rapproche davantage d’un monde libéré de la misère et de la maladie</a:t>
            </a:r>
            <a:r>
              <a:rPr lang="fr-FR" sz="3600" dirty="0"/>
              <a:t>. Car lorsque les filles sont éduquées, </a:t>
            </a:r>
            <a:r>
              <a:rPr lang="fr-FR" sz="3600" dirty="0">
                <a:solidFill>
                  <a:srgbClr val="FF0000"/>
                </a:solidFill>
              </a:rPr>
              <a:t>le taux de mortalité infantile et maternelle baisse, la productivité agricole s’accroit ainsi que le revenu par habitant.</a:t>
            </a:r>
            <a:r>
              <a:rPr lang="fr-FR" sz="3600" dirty="0"/>
              <a:t> C’est ce que démontrent de nombreuses études reprises par plusieurs chefs d’agences des Nations Unies. </a:t>
            </a:r>
            <a:r>
              <a:rPr lang="fr-FR" sz="3600" dirty="0">
                <a:solidFill>
                  <a:srgbClr val="00B050"/>
                </a:solidFill>
              </a:rPr>
              <a:t>Ainsi nous devons explorer toutes les voies qui ouvrent les portes de l’école aux filles et de les maintenir dans ce milieu pour une scolarisation durable</a:t>
            </a:r>
            <a:r>
              <a:rPr lang="fr-FR" sz="3600" dirty="0"/>
              <a:t>. </a:t>
            </a:r>
            <a:endParaRPr lang="fr-FR" dirty="0"/>
          </a:p>
        </p:txBody>
      </p:sp>
    </p:spTree>
  </p:cSld>
  <p:clrMapOvr>
    <a:masterClrMapping/>
  </p:clrMapOvr>
  <p:transition spd="slow">
    <p:blinds dir="ver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228600"/>
            <a:ext cx="8534400" cy="1128698"/>
          </a:xfrm>
        </p:spPr>
        <p:txBody>
          <a:bodyPr>
            <a:normAutofit fontScale="90000"/>
          </a:bodyPr>
          <a:lstStyle/>
          <a:p>
            <a:r>
              <a:rPr lang="fr-FR" sz="3600" b="1" dirty="0" smtClean="0">
                <a:solidFill>
                  <a:srgbClr val="0070C0"/>
                </a:solidFill>
              </a:rPr>
              <a:t>CONCLUSION</a:t>
            </a:r>
            <a:r>
              <a:rPr lang="fr-FR" sz="3200" dirty="0" smtClean="0">
                <a:solidFill>
                  <a:schemeClr val="tx1"/>
                </a:solidFill>
              </a:rPr>
              <a:t> (</a:t>
            </a:r>
            <a:r>
              <a:rPr lang="fr-FR" sz="3200" b="1" dirty="0" smtClean="0">
                <a:solidFill>
                  <a:schemeClr val="tx1"/>
                </a:solidFill>
              </a:rPr>
              <a:t> </a:t>
            </a:r>
            <a:r>
              <a:rPr lang="fr-FR" sz="3600" b="1" dirty="0" smtClean="0">
                <a:solidFill>
                  <a:schemeClr val="tx1"/>
                </a:solidFill>
              </a:rPr>
              <a:t>suite</a:t>
            </a:r>
            <a:r>
              <a:rPr lang="fr-FR" sz="3600" dirty="0" smtClean="0"/>
              <a:t> </a:t>
            </a:r>
            <a:r>
              <a:rPr lang="fr-FR" sz="2800" dirty="0" smtClean="0">
                <a:solidFill>
                  <a:schemeClr val="tx1"/>
                </a:solidFill>
              </a:rPr>
              <a:t>) </a:t>
            </a:r>
            <a:r>
              <a:rPr lang="fr-FR" dirty="0" smtClean="0"/>
              <a:t/>
            </a:r>
            <a:br>
              <a:rPr lang="fr-FR" dirty="0" smtClean="0"/>
            </a:br>
            <a:endParaRPr lang="fr-FR" dirty="0"/>
          </a:p>
        </p:txBody>
      </p:sp>
      <p:sp>
        <p:nvSpPr>
          <p:cNvPr id="3" name="Espace réservé du contenu 2"/>
          <p:cNvSpPr>
            <a:spLocks noGrp="1"/>
          </p:cNvSpPr>
          <p:nvPr>
            <p:ph sz="quarter" idx="1"/>
          </p:nvPr>
        </p:nvSpPr>
        <p:spPr/>
        <p:txBody>
          <a:bodyPr>
            <a:normAutofit fontScale="40000" lnSpcReduction="20000"/>
          </a:bodyPr>
          <a:lstStyle/>
          <a:p>
            <a:endParaRPr lang="fr-FR" sz="5100" dirty="0" smtClean="0">
              <a:solidFill>
                <a:srgbClr val="FF0000"/>
              </a:solidFill>
            </a:endParaRPr>
          </a:p>
          <a:p>
            <a:r>
              <a:rPr lang="fr-FR" sz="5100" dirty="0" smtClean="0">
                <a:solidFill>
                  <a:srgbClr val="FF0000"/>
                </a:solidFill>
              </a:rPr>
              <a:t>C’est </a:t>
            </a:r>
            <a:r>
              <a:rPr lang="fr-FR" sz="5100" dirty="0" smtClean="0">
                <a:solidFill>
                  <a:srgbClr val="FF0000"/>
                </a:solidFill>
              </a:rPr>
              <a:t>pour cette raison que nous continuerons de nous battre en ce sens pour faire sortir l’Afrique de la pauvreté</a:t>
            </a:r>
            <a:r>
              <a:rPr lang="fr-FR" sz="5100" dirty="0" smtClean="0"/>
              <a:t>. Évitons donc que nos filles scolarisées ne soient éjectées du système scolaire et pour ne pas effectuer le travail des enfants qui est d’ailleurs dangereux pour leur vie. </a:t>
            </a:r>
            <a:r>
              <a:rPr lang="fr-FR" sz="5100" dirty="0" smtClean="0">
                <a:solidFill>
                  <a:srgbClr val="FF0000"/>
                </a:solidFill>
              </a:rPr>
              <a:t>Nous réitérions l’idée d’encourager tout initiateur des cours particuliers qui visent à faire bénéficier l’enfant de son enfance, de ses potentiels et de sa dignité.</a:t>
            </a:r>
          </a:p>
          <a:p>
            <a:endParaRPr lang="fr-FR" sz="5100" dirty="0" smtClean="0">
              <a:solidFill>
                <a:srgbClr val="FF0000"/>
              </a:solidFill>
            </a:endParaRPr>
          </a:p>
          <a:p>
            <a:endParaRPr lang="fr-FR" sz="5100" dirty="0" smtClean="0">
              <a:solidFill>
                <a:srgbClr val="FF0000"/>
              </a:solidFill>
            </a:endParaRPr>
          </a:p>
          <a:p>
            <a:r>
              <a:rPr lang="fr-FR" sz="5100" dirty="0" smtClean="0">
                <a:solidFill>
                  <a:srgbClr val="FF0000"/>
                </a:solidFill>
              </a:rPr>
              <a:t>Toute approche pédagogique doit viser l’intérêt supérieur de l’enfant dans son apprentissage</a:t>
            </a:r>
            <a:r>
              <a:rPr lang="fr-FR" sz="5100" dirty="0" smtClean="0"/>
              <a:t>. La scolarisation de la jeune fille reste l’idéal mais leur maintien à l’école est aussi primordial car éduquer les filles peut contribuer à éradiquer la pauvreté et promouvoir la paix dans nos pays africains. </a:t>
            </a:r>
            <a:r>
              <a:rPr lang="fr-FR" sz="5100" dirty="0" smtClean="0">
                <a:solidFill>
                  <a:srgbClr val="00B050"/>
                </a:solidFill>
              </a:rPr>
              <a:t>En somme prévenons la déscolarisation de la jeune fille en Afrique et particulièrement en Côte d’Ivoire.</a:t>
            </a:r>
          </a:p>
          <a:p>
            <a:endParaRPr lang="fr-FR" dirty="0"/>
          </a:p>
        </p:txBody>
      </p:sp>
    </p:spTree>
  </p:cSld>
  <p:clrMapOvr>
    <a:masterClrMapping/>
  </p:clrMapOvr>
  <p:transition spd="slow">
    <p:checke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228600"/>
            <a:ext cx="8534400" cy="1343012"/>
          </a:xfrm>
        </p:spPr>
        <p:txBody>
          <a:bodyPr>
            <a:normAutofit fontScale="90000"/>
          </a:bodyPr>
          <a:lstStyle/>
          <a:p>
            <a:r>
              <a:rPr lang="fr-FR" dirty="0"/>
              <a:t> </a:t>
            </a:r>
            <a:br>
              <a:rPr lang="fr-FR" dirty="0"/>
            </a:br>
            <a:r>
              <a:rPr lang="fr-FR" sz="6700" b="1" dirty="0"/>
              <a:t>     </a:t>
            </a:r>
            <a:r>
              <a:rPr lang="fr-FR" sz="6700" b="1" dirty="0">
                <a:solidFill>
                  <a:srgbClr val="0070C0"/>
                </a:solidFill>
              </a:rPr>
              <a:t>BIBLIOGRAPHIE</a:t>
            </a:r>
            <a:r>
              <a:rPr lang="fr-FR" dirty="0">
                <a:solidFill>
                  <a:srgbClr val="0070C0"/>
                </a:solidFill>
              </a:rPr>
              <a:t/>
            </a:r>
            <a:br>
              <a:rPr lang="fr-FR" dirty="0">
                <a:solidFill>
                  <a:srgbClr val="0070C0"/>
                </a:solidFill>
              </a:rPr>
            </a:br>
            <a:endParaRPr lang="fr-FR" dirty="0">
              <a:solidFill>
                <a:srgbClr val="0070C0"/>
              </a:solidFill>
            </a:endParaRPr>
          </a:p>
        </p:txBody>
      </p:sp>
      <p:sp>
        <p:nvSpPr>
          <p:cNvPr id="3" name="Espace réservé du contenu 2"/>
          <p:cNvSpPr>
            <a:spLocks noGrp="1"/>
          </p:cNvSpPr>
          <p:nvPr>
            <p:ph sz="quarter" idx="1"/>
          </p:nvPr>
        </p:nvSpPr>
        <p:spPr/>
        <p:txBody>
          <a:bodyPr>
            <a:normAutofit fontScale="47500" lnSpcReduction="20000"/>
          </a:bodyPr>
          <a:lstStyle/>
          <a:p>
            <a:pPr>
              <a:buNone/>
            </a:pPr>
            <a:endParaRPr lang="fr-FR" sz="4400" dirty="0" smtClean="0"/>
          </a:p>
          <a:p>
            <a:pPr>
              <a:buNone/>
            </a:pPr>
            <a:r>
              <a:rPr lang="fr-FR" sz="4400" dirty="0" smtClean="0"/>
              <a:t>● </a:t>
            </a:r>
            <a:r>
              <a:rPr lang="fr-FR" sz="4400" dirty="0"/>
              <a:t>Garçons et filles des rues dans la ville Africaine, Rapport de l’équipe de </a:t>
            </a:r>
            <a:r>
              <a:rPr lang="fr-FR" sz="4400" dirty="0" smtClean="0"/>
              <a:t>Recherche</a:t>
            </a:r>
            <a:r>
              <a:rPr lang="fr-FR" sz="4400" dirty="0"/>
              <a:t> : « DYNAMIQUE DU MONDE DES JEUNES DE LA RUE » de mai </a:t>
            </a:r>
            <a:r>
              <a:rPr lang="fr-FR" sz="4400" dirty="0" smtClean="0"/>
              <a:t>2</a:t>
            </a:r>
            <a:r>
              <a:rPr lang="fr-FR" sz="4400" dirty="0" smtClean="0"/>
              <a:t>003 </a:t>
            </a:r>
            <a:r>
              <a:rPr lang="fr-FR" sz="4400" dirty="0"/>
              <a:t>sous La direction d’Yves MARGUERAT.</a:t>
            </a:r>
            <a:endParaRPr lang="fr-FR" sz="4400" dirty="0" smtClean="0"/>
          </a:p>
          <a:p>
            <a:pPr>
              <a:buNone/>
            </a:pPr>
            <a:r>
              <a:rPr lang="fr-FR" sz="4400" dirty="0"/>
              <a:t> </a:t>
            </a:r>
            <a:endParaRPr lang="fr-FR" sz="4400" dirty="0" smtClean="0"/>
          </a:p>
          <a:p>
            <a:pPr>
              <a:buNone/>
            </a:pPr>
            <a:r>
              <a:rPr lang="fr-FR" sz="4400" dirty="0"/>
              <a:t>● Guide pédagogique d’Activité d’Expression et de Création CM.</a:t>
            </a:r>
            <a:endParaRPr lang="fr-FR" sz="4400" dirty="0" smtClean="0"/>
          </a:p>
          <a:p>
            <a:pPr>
              <a:buNone/>
            </a:pPr>
            <a:r>
              <a:rPr lang="fr-FR" sz="4400" dirty="0" smtClean="0"/>
              <a:t>● </a:t>
            </a:r>
            <a:r>
              <a:rPr lang="fr-FR" sz="4400" dirty="0"/>
              <a:t>Cours de Géographie du Développement : Licence faculté de géographie, université de </a:t>
            </a:r>
            <a:r>
              <a:rPr lang="fr-FR" sz="4400" dirty="0" smtClean="0"/>
              <a:t>Cocody</a:t>
            </a:r>
            <a:r>
              <a:rPr lang="fr-FR" sz="4400" dirty="0"/>
              <a:t>. (UV303A)année universitaire </a:t>
            </a:r>
            <a:r>
              <a:rPr lang="fr-FR" sz="4400" dirty="0" smtClean="0"/>
              <a:t>2</a:t>
            </a:r>
            <a:r>
              <a:rPr lang="fr-FR" sz="4400" dirty="0" smtClean="0"/>
              <a:t>008-2009 </a:t>
            </a:r>
            <a:r>
              <a:rPr lang="fr-FR" sz="4400" dirty="0"/>
              <a:t>du Dr ESSAN Kodia Valentin.</a:t>
            </a:r>
            <a:endParaRPr lang="fr-FR" sz="4400" dirty="0" smtClean="0"/>
          </a:p>
          <a:p>
            <a:pPr>
              <a:buNone/>
            </a:pPr>
            <a:r>
              <a:rPr lang="fr-FR" sz="4400" dirty="0"/>
              <a:t> </a:t>
            </a:r>
            <a:endParaRPr lang="fr-FR" sz="4400" dirty="0" smtClean="0"/>
          </a:p>
          <a:p>
            <a:pPr>
              <a:buNone/>
            </a:pPr>
            <a:r>
              <a:rPr lang="fr-FR" sz="4400" dirty="0"/>
              <a:t>● Rapport de fin formation sur la spécialisation aux droits de l’enfant en Afrique .Titre : </a:t>
            </a:r>
            <a:r>
              <a:rPr lang="fr-FR" sz="4400" dirty="0" smtClean="0"/>
              <a:t>Travail </a:t>
            </a:r>
            <a:r>
              <a:rPr lang="fr-FR" sz="4400" dirty="0"/>
              <a:t>des enfants : cas des fillettes vendeuses au grand marché d’ABOBO écrit par </a:t>
            </a:r>
            <a:r>
              <a:rPr lang="fr-FR" sz="4400" dirty="0" smtClean="0"/>
              <a:t>Mme</a:t>
            </a:r>
            <a:r>
              <a:rPr lang="fr-FR" sz="4400" dirty="0" smtClean="0"/>
              <a:t> </a:t>
            </a:r>
            <a:r>
              <a:rPr lang="fr-FR" sz="4400" dirty="0" smtClean="0"/>
              <a:t>COULIBALYPétiéni </a:t>
            </a:r>
            <a:r>
              <a:rPr lang="fr-FR" sz="4400" dirty="0"/>
              <a:t>Edwige et BROU </a:t>
            </a:r>
            <a:r>
              <a:rPr lang="fr-FR" sz="4400" dirty="0" smtClean="0"/>
              <a:t>Konan Mathieu</a:t>
            </a:r>
            <a:r>
              <a:rPr lang="fr-FR" sz="4400" dirty="0"/>
              <a:t>, soutenu le </a:t>
            </a:r>
            <a:r>
              <a:rPr lang="fr-FR" sz="4400" dirty="0" smtClean="0"/>
              <a:t>18 </a:t>
            </a:r>
            <a:r>
              <a:rPr lang="fr-FR" sz="4400" dirty="0"/>
              <a:t>juillet </a:t>
            </a:r>
            <a:r>
              <a:rPr lang="fr-FR" sz="4400" dirty="0" smtClean="0"/>
              <a:t>2</a:t>
            </a:r>
            <a:r>
              <a:rPr lang="fr-FR" sz="4400" dirty="0" smtClean="0"/>
              <a:t>011.</a:t>
            </a:r>
            <a:endParaRPr lang="fr-FR" sz="4400" dirty="0" smtClean="0"/>
          </a:p>
        </p:txBody>
      </p:sp>
    </p:spTree>
  </p:cSld>
  <p:clrMapOvr>
    <a:masterClrMapping/>
  </p:clrMapOvr>
  <p:transition spd="slow">
    <p:checke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p:txBody>
          <a:bodyPr>
            <a:normAutofit fontScale="62500" lnSpcReduction="20000"/>
          </a:bodyPr>
          <a:lstStyle/>
          <a:p>
            <a:pPr>
              <a:buNone/>
            </a:pPr>
            <a:r>
              <a:rPr lang="fr-FR" sz="2800" dirty="0" smtClean="0"/>
              <a:t>● Dictionnaire Hachette  </a:t>
            </a:r>
          </a:p>
          <a:p>
            <a:pPr>
              <a:buNone/>
            </a:pPr>
            <a:r>
              <a:rPr lang="fr-FR" sz="2800" dirty="0" smtClean="0"/>
              <a:t> </a:t>
            </a:r>
          </a:p>
          <a:p>
            <a:pPr>
              <a:buNone/>
            </a:pPr>
            <a:r>
              <a:rPr lang="fr-FR" sz="2800" dirty="0" smtClean="0"/>
              <a:t>● Encarta junior 1009</a:t>
            </a:r>
          </a:p>
          <a:p>
            <a:pPr>
              <a:buNone/>
            </a:pPr>
            <a:r>
              <a:rPr lang="fr-FR" sz="2800" dirty="0" smtClean="0"/>
              <a:t> </a:t>
            </a:r>
          </a:p>
          <a:p>
            <a:pPr>
              <a:buNone/>
            </a:pPr>
            <a:r>
              <a:rPr lang="fr-FR" sz="2800" dirty="0" smtClean="0"/>
              <a:t>● Dictionnaire Français Encarta 1009</a:t>
            </a:r>
          </a:p>
          <a:p>
            <a:pPr>
              <a:buNone/>
            </a:pPr>
            <a:r>
              <a:rPr lang="fr-FR" sz="2800" dirty="0" smtClean="0"/>
              <a:t> </a:t>
            </a:r>
          </a:p>
          <a:p>
            <a:pPr>
              <a:buNone/>
            </a:pPr>
            <a:r>
              <a:rPr lang="fr-FR" sz="2800" dirty="0" smtClean="0"/>
              <a:t>● </a:t>
            </a:r>
            <a:r>
              <a:rPr lang="fr-FR" sz="2800" u="sng" dirty="0" smtClean="0">
                <a:hlinkClick r:id="rId2"/>
              </a:rPr>
              <a:t>http://wwwunicef.org/french/protection/index_childlabour.html</a:t>
            </a:r>
            <a:endParaRPr lang="fr-FR" sz="2800" dirty="0" smtClean="0"/>
          </a:p>
          <a:p>
            <a:pPr>
              <a:buNone/>
            </a:pPr>
            <a:r>
              <a:rPr lang="fr-FR" sz="2800" dirty="0" smtClean="0"/>
              <a:t> </a:t>
            </a:r>
          </a:p>
          <a:p>
            <a:pPr>
              <a:buNone/>
            </a:pPr>
            <a:r>
              <a:rPr lang="fr-FR" sz="2800" dirty="0" smtClean="0"/>
              <a:t>● La voix des jeunes (</a:t>
            </a:r>
            <a:r>
              <a:rPr lang="fr-FR" sz="2800" u="sng" dirty="0" smtClean="0">
                <a:hlinkClick r:id="rId3"/>
              </a:rPr>
              <a:t>www.unicef.org/voy/fr/meeting/girl/index.html</a:t>
            </a:r>
            <a:r>
              <a:rPr lang="fr-FR" sz="2800" dirty="0" smtClean="0"/>
              <a:t>)</a:t>
            </a:r>
          </a:p>
          <a:p>
            <a:pPr>
              <a:buNone/>
            </a:pPr>
            <a:r>
              <a:rPr lang="fr-FR" sz="2800" dirty="0" smtClean="0"/>
              <a:t> </a:t>
            </a:r>
          </a:p>
          <a:p>
            <a:pPr>
              <a:buNone/>
            </a:pPr>
            <a:r>
              <a:rPr lang="fr-FR" sz="2800" dirty="0" smtClean="0"/>
              <a:t>● Brochure de l’Unicef : L’éducation des filles transforme l’avenir. Mars 1000</a:t>
            </a:r>
          </a:p>
          <a:p>
            <a:pPr>
              <a:buNone/>
            </a:pPr>
            <a:r>
              <a:rPr lang="fr-FR" sz="2800" dirty="0" smtClean="0"/>
              <a:t> </a:t>
            </a:r>
          </a:p>
          <a:p>
            <a:pPr>
              <a:buNone/>
            </a:pPr>
            <a:r>
              <a:rPr lang="fr-FR" dirty="0" smtClean="0"/>
              <a:t>● </a:t>
            </a:r>
            <a:r>
              <a:rPr lang="fr-FR" u="sng" dirty="0" smtClean="0">
                <a:hlinkClick r:id="rId4"/>
              </a:rPr>
              <a:t>Http://www.unesco.org/new/fr/education/themes/strengthening-education </a:t>
            </a:r>
            <a:endParaRPr lang="fr-FR" dirty="0" smtClean="0"/>
          </a:p>
          <a:p>
            <a:pPr>
              <a:buNone/>
            </a:pPr>
            <a:r>
              <a:rPr lang="en-US" u="sng" dirty="0" smtClean="0">
                <a:hlinkClick r:id="rId4"/>
              </a:rPr>
              <a:t>  systems/inclusive-education/child-workers</a:t>
            </a:r>
            <a:r>
              <a:rPr lang="en-US" u="sng" dirty="0" smtClean="0">
                <a:hlinkClick r:id="rId4"/>
              </a:rPr>
              <a:t>/</a:t>
            </a:r>
            <a:endParaRPr lang="fr-FR" dirty="0" smtClean="0"/>
          </a:p>
        </p:txBody>
      </p:sp>
    </p:spTree>
  </p:cSld>
  <p:clrMapOvr>
    <a:masterClrMapping/>
  </p:clrMapOvr>
  <p:transition spd="slow">
    <p:checke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0070C0"/>
                </a:solidFill>
              </a:rPr>
              <a:t>CIGLES ET ABREVIATIONS</a:t>
            </a:r>
            <a:endParaRPr lang="fr-FR" dirty="0">
              <a:solidFill>
                <a:srgbClr val="0070C0"/>
              </a:solidFill>
            </a:endParaRPr>
          </a:p>
        </p:txBody>
      </p:sp>
      <p:sp>
        <p:nvSpPr>
          <p:cNvPr id="3" name="Espace réservé du contenu 2"/>
          <p:cNvSpPr>
            <a:spLocks noGrp="1"/>
          </p:cNvSpPr>
          <p:nvPr>
            <p:ph sz="quarter" idx="1"/>
          </p:nvPr>
        </p:nvSpPr>
        <p:spPr/>
        <p:txBody>
          <a:bodyPr>
            <a:normAutofit fontScale="85000" lnSpcReduction="10000"/>
          </a:bodyPr>
          <a:lstStyle/>
          <a:p>
            <a:r>
              <a:rPr lang="fr-FR" dirty="0" smtClean="0">
                <a:solidFill>
                  <a:srgbClr val="00B050"/>
                </a:solidFill>
              </a:rPr>
              <a:t>CM1</a:t>
            </a:r>
            <a:r>
              <a:rPr lang="fr-FR" dirty="0">
                <a:solidFill>
                  <a:srgbClr val="00B050"/>
                </a:solidFill>
              </a:rPr>
              <a:t> </a:t>
            </a:r>
            <a:r>
              <a:rPr lang="fr-FR" dirty="0"/>
              <a:t>		: cours moyen deuxième année</a:t>
            </a:r>
          </a:p>
          <a:p>
            <a:r>
              <a:rPr lang="fr-FR" dirty="0">
                <a:solidFill>
                  <a:srgbClr val="00B050"/>
                </a:solidFill>
              </a:rPr>
              <a:t>A.E.C</a:t>
            </a:r>
            <a:r>
              <a:rPr lang="fr-FR" dirty="0"/>
              <a:t> 		: Activité d’Expression et de Création</a:t>
            </a:r>
          </a:p>
          <a:p>
            <a:r>
              <a:rPr lang="fr-FR" dirty="0">
                <a:solidFill>
                  <a:srgbClr val="00B050"/>
                </a:solidFill>
              </a:rPr>
              <a:t>E.P.P</a:t>
            </a:r>
            <a:r>
              <a:rPr lang="fr-FR" dirty="0"/>
              <a:t> 		: Ecole Primaire Publique.</a:t>
            </a:r>
          </a:p>
          <a:p>
            <a:r>
              <a:rPr lang="fr-FR" dirty="0">
                <a:solidFill>
                  <a:srgbClr val="00B050"/>
                </a:solidFill>
              </a:rPr>
              <a:t>A.G.E.F.O.P. </a:t>
            </a:r>
            <a:r>
              <a:rPr lang="fr-FR" dirty="0"/>
              <a:t>	: Agence nationale de Formation Professionnelle.</a:t>
            </a:r>
          </a:p>
          <a:p>
            <a:r>
              <a:rPr lang="fr-FR" dirty="0">
                <a:solidFill>
                  <a:srgbClr val="00B050"/>
                </a:solidFill>
              </a:rPr>
              <a:t>F.P.C </a:t>
            </a:r>
            <a:r>
              <a:rPr lang="fr-FR" dirty="0"/>
              <a:t>		: Formation par Compétence.</a:t>
            </a:r>
          </a:p>
          <a:p>
            <a:r>
              <a:rPr lang="fr-FR" dirty="0">
                <a:solidFill>
                  <a:srgbClr val="00B050"/>
                </a:solidFill>
              </a:rPr>
              <a:t>O.M.D </a:t>
            </a:r>
            <a:r>
              <a:rPr lang="fr-FR" dirty="0"/>
              <a:t>		: Objectifs du Millénaire pour le Développement.</a:t>
            </a:r>
          </a:p>
          <a:p>
            <a:r>
              <a:rPr lang="fr-FR" dirty="0">
                <a:solidFill>
                  <a:srgbClr val="00B050"/>
                </a:solidFill>
              </a:rPr>
              <a:t>M.E.S.A.D</a:t>
            </a:r>
            <a:r>
              <a:rPr lang="fr-FR" dirty="0"/>
              <a:t> 	: Mouvement pour l’Education la Santé et le Développement.</a:t>
            </a:r>
          </a:p>
          <a:p>
            <a:r>
              <a:rPr lang="fr-FR" dirty="0">
                <a:solidFill>
                  <a:srgbClr val="00B050"/>
                </a:solidFill>
              </a:rPr>
              <a:t>U.N.I.C.E.F</a:t>
            </a:r>
            <a:r>
              <a:rPr lang="fr-FR" dirty="0"/>
              <a:t>. 	: Fond des Nations Unies pour l’Enfance.</a:t>
            </a:r>
          </a:p>
          <a:p>
            <a:r>
              <a:rPr lang="fr-FR" dirty="0">
                <a:solidFill>
                  <a:srgbClr val="00B050"/>
                </a:solidFill>
              </a:rPr>
              <a:t>C.E.P.E.</a:t>
            </a:r>
            <a:r>
              <a:rPr lang="fr-FR" dirty="0"/>
              <a:t> 	: Certificat d’Etude Primaire et Elémentaire</a:t>
            </a:r>
          </a:p>
          <a:p>
            <a:endParaRPr lang="fr-FR" dirty="0"/>
          </a:p>
        </p:txBody>
      </p:sp>
    </p:spTree>
  </p:cSld>
  <p:clrMapOvr>
    <a:masterClrMapping/>
  </p:clrMapOvr>
  <p:transition spd="slow">
    <p:checke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428604"/>
            <a:ext cx="8534400" cy="500066"/>
          </a:xfrm>
        </p:spPr>
        <p:txBody>
          <a:bodyPr>
            <a:normAutofit fontScale="90000"/>
          </a:bodyPr>
          <a:lstStyle/>
          <a:p>
            <a:r>
              <a:rPr lang="fr-FR" sz="2400" b="1" dirty="0">
                <a:solidFill>
                  <a:srgbClr val="0070C0"/>
                </a:solidFill>
              </a:rPr>
              <a:t>LES ŒUVRES Du MAITRE SUR LA SCOLARISATION </a:t>
            </a:r>
            <a:r>
              <a:rPr lang="fr-FR" sz="2400" dirty="0" smtClean="0">
                <a:solidFill>
                  <a:srgbClr val="0070C0"/>
                </a:solidFill>
              </a:rPr>
              <a:t/>
            </a:r>
            <a:br>
              <a:rPr lang="fr-FR" sz="2400" dirty="0" smtClean="0">
                <a:solidFill>
                  <a:srgbClr val="0070C0"/>
                </a:solidFill>
              </a:rPr>
            </a:br>
            <a:r>
              <a:rPr lang="fr-FR" sz="2400" b="1" dirty="0">
                <a:solidFill>
                  <a:srgbClr val="0070C0"/>
                </a:solidFill>
              </a:rPr>
              <a:t>DE LA JEUNE FILLE EN AFRIQUE</a:t>
            </a:r>
            <a:endParaRPr lang="fr-FR" sz="2400" dirty="0">
              <a:solidFill>
                <a:srgbClr val="0070C0"/>
              </a:solidFill>
            </a:endParaRPr>
          </a:p>
        </p:txBody>
      </p:sp>
      <p:pic>
        <p:nvPicPr>
          <p:cNvPr id="4" name="Espace réservé du contenu 3" descr="E:\DSC04270.JPG"/>
          <p:cNvPicPr>
            <a:picLocks noGrp="1"/>
          </p:cNvPicPr>
          <p:nvPr>
            <p:ph sz="quarter" idx="1"/>
          </p:nvPr>
        </p:nvPicPr>
        <p:blipFill>
          <a:blip r:embed="rId2" cstate="print">
            <a:lum bright="10000"/>
          </a:blip>
          <a:srcRect/>
          <a:stretch>
            <a:fillRect/>
          </a:stretch>
        </p:blipFill>
        <p:spPr bwMode="auto">
          <a:xfrm>
            <a:off x="500034" y="1643050"/>
            <a:ext cx="8072493" cy="4643470"/>
          </a:xfrm>
          <a:prstGeom prst="rect">
            <a:avLst/>
          </a:prstGeom>
          <a:noFill/>
          <a:ln w="9525">
            <a:solidFill>
              <a:schemeClr val="bg1">
                <a:lumMod val="50000"/>
              </a:schemeClr>
            </a:solidFill>
            <a:miter lim="800000"/>
            <a:headEnd/>
            <a:tailEnd/>
          </a:ln>
        </p:spPr>
      </p:pic>
    </p:spTree>
  </p:cSld>
  <p:clrMapOvr>
    <a:masterClrMapping/>
  </p:clrMapOvr>
  <p:transition spd="slow">
    <p:checke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002060"/>
                </a:solidFill>
              </a:rPr>
              <a:t>LES ŒUVRES Du MAITRE</a:t>
            </a:r>
            <a:endParaRPr lang="fr-FR" dirty="0">
              <a:solidFill>
                <a:srgbClr val="002060"/>
              </a:solidFill>
            </a:endParaRPr>
          </a:p>
        </p:txBody>
      </p:sp>
      <p:pic>
        <p:nvPicPr>
          <p:cNvPr id="4" name="Espace réservé du contenu 3" descr="E:\DSC04268.JPG"/>
          <p:cNvPicPr>
            <a:picLocks noGrp="1"/>
          </p:cNvPicPr>
          <p:nvPr>
            <p:ph sz="quarter" idx="1"/>
          </p:nvPr>
        </p:nvPicPr>
        <p:blipFill>
          <a:blip r:embed="rId2" cstate="print"/>
          <a:stretch>
            <a:fillRect/>
          </a:stretch>
        </p:blipFill>
        <p:spPr bwMode="auto">
          <a:xfrm>
            <a:off x="857224" y="1500174"/>
            <a:ext cx="7358114" cy="4572032"/>
          </a:xfrm>
          <a:prstGeom prst="rect">
            <a:avLst/>
          </a:prstGeom>
          <a:noFill/>
          <a:ln w="9525">
            <a:noFill/>
            <a:miter lim="800000"/>
            <a:headEnd/>
            <a:tailEnd/>
          </a:ln>
        </p:spPr>
      </p:pic>
    </p:spTree>
  </p:cSld>
  <p:clrMapOvr>
    <a:masterClrMapping/>
  </p:clrMapOvr>
  <p:transition spd="slow">
    <p:check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6000" b="1" dirty="0"/>
              <a:t> </a:t>
            </a:r>
            <a:r>
              <a:rPr lang="fr-FR" sz="6000" b="1" dirty="0">
                <a:solidFill>
                  <a:srgbClr val="0070C0"/>
                </a:solidFill>
              </a:rPr>
              <a:t>INTRODUCTION</a:t>
            </a:r>
            <a:endParaRPr lang="fr-FR" sz="6000" dirty="0">
              <a:solidFill>
                <a:srgbClr val="0070C0"/>
              </a:solidFill>
            </a:endParaRPr>
          </a:p>
        </p:txBody>
      </p:sp>
      <p:sp>
        <p:nvSpPr>
          <p:cNvPr id="3" name="Espace réservé du contenu 2"/>
          <p:cNvSpPr>
            <a:spLocks noGrp="1"/>
          </p:cNvSpPr>
          <p:nvPr>
            <p:ph sz="quarter" idx="1"/>
          </p:nvPr>
        </p:nvSpPr>
        <p:spPr>
          <a:xfrm>
            <a:off x="301752" y="1527048"/>
            <a:ext cx="8503920" cy="4759472"/>
          </a:xfrm>
        </p:spPr>
        <p:txBody>
          <a:bodyPr>
            <a:normAutofit fontScale="70000" lnSpcReduction="20000"/>
          </a:bodyPr>
          <a:lstStyle/>
          <a:p>
            <a:pPr algn="just"/>
            <a:r>
              <a:rPr lang="fr-FR" dirty="0"/>
              <a:t>Aujourd’hui en côte d’Ivoire et partout dans le monde, il est question de la </a:t>
            </a:r>
            <a:r>
              <a:rPr lang="fr-FR" dirty="0" smtClean="0"/>
              <a:t>scolarisation </a:t>
            </a:r>
            <a:r>
              <a:rPr lang="fr-FR" dirty="0"/>
              <a:t>de la </a:t>
            </a:r>
            <a:r>
              <a:rPr lang="fr-FR" dirty="0" smtClean="0"/>
              <a:t>jeune fille</a:t>
            </a:r>
            <a:endParaRPr lang="fr-FR" dirty="0" smtClean="0"/>
          </a:p>
          <a:p>
            <a:pPr algn="just">
              <a:buNone/>
            </a:pPr>
            <a:r>
              <a:rPr lang="fr-FR" dirty="0" smtClean="0"/>
              <a:t> </a:t>
            </a:r>
            <a:r>
              <a:rPr lang="fr-FR" dirty="0" smtClean="0"/>
              <a:t>    </a:t>
            </a:r>
            <a:r>
              <a:rPr lang="fr-FR" dirty="0" smtClean="0"/>
              <a:t> </a:t>
            </a:r>
            <a:r>
              <a:rPr lang="fr-FR" dirty="0"/>
              <a:t>Pratiquement tous les Etats Africains se battent en ce sens pour atteindre le deuxième point des </a:t>
            </a:r>
            <a:r>
              <a:rPr lang="fr-FR" dirty="0" smtClean="0">
                <a:solidFill>
                  <a:srgbClr val="FF0000"/>
                </a:solidFill>
              </a:rPr>
              <a:t>O.M.D </a:t>
            </a:r>
            <a:r>
              <a:rPr lang="fr-FR" dirty="0"/>
              <a:t>(</a:t>
            </a:r>
            <a:r>
              <a:rPr lang="fr-FR" dirty="0">
                <a:solidFill>
                  <a:srgbClr val="FF0000"/>
                </a:solidFill>
              </a:rPr>
              <a:t>O</a:t>
            </a:r>
            <a:r>
              <a:rPr lang="fr-FR" dirty="0"/>
              <a:t>bjectifs du </a:t>
            </a:r>
            <a:r>
              <a:rPr lang="fr-FR" dirty="0">
                <a:solidFill>
                  <a:srgbClr val="FF0000"/>
                </a:solidFill>
              </a:rPr>
              <a:t>M</a:t>
            </a:r>
            <a:r>
              <a:rPr lang="fr-FR" dirty="0"/>
              <a:t>illénaire pour le </a:t>
            </a:r>
            <a:r>
              <a:rPr lang="fr-FR" dirty="0">
                <a:solidFill>
                  <a:srgbClr val="FF0000"/>
                </a:solidFill>
              </a:rPr>
              <a:t>D</a:t>
            </a:r>
            <a:r>
              <a:rPr lang="fr-FR" dirty="0"/>
              <a:t>éveloppement) qui est d’assurer l’éducation primaire pour tous. Malgré les progrès accomplis ces dernières années, le fait est que moins de filles que de garçons vont à l’école et qu’elles n’ont pas le même taux de réussite </a:t>
            </a:r>
            <a:r>
              <a:rPr lang="fr-FR" dirty="0" smtClean="0"/>
              <a:t>scolaire</a:t>
            </a:r>
          </a:p>
          <a:p>
            <a:pPr algn="just">
              <a:buNone/>
            </a:pPr>
            <a:r>
              <a:rPr lang="fr-FR" dirty="0" smtClean="0">
                <a:solidFill>
                  <a:schemeClr val="accent6">
                    <a:lumMod val="75000"/>
                  </a:schemeClr>
                </a:solidFill>
              </a:rPr>
              <a:t>     Ainsi, la classe de CM2 étant une classe sélective du fait de l’examen du CEPE (Certificat d’Etude Primaire Elémentaire) et de l’entrée en sixième, les filles, élèves de cette classe de faible niveau sont exclues ou abandonnent. N’ont-elles pas été scolarisées ? Que deviennent-elles ? C’est autant de questions que nous nous posons</a:t>
            </a:r>
            <a:r>
              <a:rPr lang="fr-FR" dirty="0" smtClean="0"/>
              <a:t>. Or une fille sous-éduquée n’est pas en mesure d’améliorer sa vie et est victime de discrimination et de violence.</a:t>
            </a:r>
          </a:p>
          <a:p>
            <a:pPr algn="just"/>
            <a:endParaRPr lang="fr-FR" dirty="0"/>
          </a:p>
          <a:p>
            <a:pPr algn="just">
              <a:buNone/>
            </a:pPr>
            <a:r>
              <a:rPr lang="fr-FR" dirty="0" smtClean="0"/>
              <a:t>          Lui </a:t>
            </a:r>
            <a:r>
              <a:rPr lang="fr-FR" dirty="0"/>
              <a:t>priver du droit à une éducation de qualité revient, en fait, à lui priver de ses droits fondamentaux</a:t>
            </a:r>
            <a:r>
              <a:rPr lang="fr-FR" dirty="0" smtClean="0"/>
              <a:t>.</a:t>
            </a:r>
          </a:p>
          <a:p>
            <a:pPr algn="just"/>
            <a:endParaRPr lang="fr-FR" dirty="0"/>
          </a:p>
          <a:p>
            <a:pPr algn="just"/>
            <a:endParaRPr lang="fr-FR" dirty="0"/>
          </a:p>
        </p:txBody>
      </p:sp>
    </p:spTree>
  </p:cSld>
  <p:clrMapOvr>
    <a:masterClrMapping/>
  </p:clrMapOvr>
  <p:transition spd="slow">
    <p:checke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bg2">
                    <a:lumMod val="50000"/>
                  </a:schemeClr>
                </a:solidFill>
              </a:rPr>
              <a:t>Les filles-espoir du millénaire</a:t>
            </a:r>
            <a:endParaRPr lang="fr-FR" dirty="0">
              <a:solidFill>
                <a:schemeClr val="bg2">
                  <a:lumMod val="50000"/>
                </a:schemeClr>
              </a:solidFill>
            </a:endParaRPr>
          </a:p>
        </p:txBody>
      </p:sp>
      <p:pic>
        <p:nvPicPr>
          <p:cNvPr id="4" name="Espace réservé du contenu 3" descr="IMG_0021 (12).jpg"/>
          <p:cNvPicPr>
            <a:picLocks noGrp="1"/>
          </p:cNvPicPr>
          <p:nvPr>
            <p:ph sz="quarter" idx="1"/>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642910" y="1500174"/>
            <a:ext cx="4214842" cy="2211185"/>
          </a:xfrm>
          <a:prstGeom prst="rect">
            <a:avLst/>
          </a:prstGeom>
        </p:spPr>
      </p:pic>
      <p:pic>
        <p:nvPicPr>
          <p:cNvPr id="5" name="Image 4" descr="IMG_0022.jpg"/>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5000628" y="1428736"/>
            <a:ext cx="3714776" cy="2129741"/>
          </a:xfrm>
          <a:prstGeom prst="rect">
            <a:avLst/>
          </a:prstGeom>
        </p:spPr>
      </p:pic>
      <p:pic>
        <p:nvPicPr>
          <p:cNvPr id="6" name="Image 5" descr="IMG_0018 (75).jpg"/>
          <p:cNvPicPr/>
          <p:nvPr/>
        </p:nvPicPr>
        <p:blipFill>
          <a:blip r:embed="rId4"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642910" y="3857628"/>
            <a:ext cx="4214842" cy="2210764"/>
          </a:xfrm>
          <a:prstGeom prst="rect">
            <a:avLst/>
          </a:prstGeom>
        </p:spPr>
      </p:pic>
      <p:pic>
        <p:nvPicPr>
          <p:cNvPr id="7" name="Image 6" descr="IMG_0069.jpg"/>
          <p:cNvPicPr/>
          <p:nvPr/>
        </p:nvPicPr>
        <p:blipFill>
          <a:blip r:embed="rId5"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5000628" y="3714752"/>
            <a:ext cx="3786214" cy="2272617"/>
          </a:xfrm>
          <a:prstGeom prst="rect">
            <a:avLst/>
          </a:prstGeom>
        </p:spPr>
      </p:pic>
    </p:spTree>
  </p:cSld>
  <p:clrMapOvr>
    <a:masterClrMapping/>
  </p:clrMapOvr>
  <p:transition spd="slow">
    <p:checke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600" dirty="0" smtClean="0">
                <a:solidFill>
                  <a:schemeClr val="bg2">
                    <a:lumMod val="50000"/>
                  </a:schemeClr>
                </a:solidFill>
              </a:rPr>
              <a:t>Radio Nederland</a:t>
            </a:r>
            <a:endParaRPr lang="fr-FR" dirty="0">
              <a:solidFill>
                <a:schemeClr val="bg2">
                  <a:lumMod val="50000"/>
                </a:schemeClr>
              </a:solidFill>
            </a:endParaRPr>
          </a:p>
        </p:txBody>
      </p:sp>
      <p:sp>
        <p:nvSpPr>
          <p:cNvPr id="3" name="Espace réservé du contenu 2"/>
          <p:cNvSpPr>
            <a:spLocks noGrp="1"/>
          </p:cNvSpPr>
          <p:nvPr>
            <p:ph sz="quarter" idx="1"/>
          </p:nvPr>
        </p:nvSpPr>
        <p:spPr>
          <a:xfrm>
            <a:off x="301752" y="1714488"/>
            <a:ext cx="8413652" cy="4384560"/>
          </a:xfrm>
        </p:spPr>
        <p:txBody>
          <a:bodyPr>
            <a:normAutofit fontScale="70000" lnSpcReduction="20000"/>
          </a:bodyPr>
          <a:lstStyle/>
          <a:p>
            <a:r>
              <a:rPr lang="fr-FR" sz="2600" dirty="0" smtClean="0"/>
              <a:t>Mercredi 15 juillet Radio Nederland Wereldomroep, la station internationale des Pays-Bas. 14 heures sur 14. Informations, analyses et articles de fond.</a:t>
            </a:r>
          </a:p>
          <a:p>
            <a:pPr>
              <a:buNone/>
            </a:pPr>
            <a:r>
              <a:rPr lang="fr-FR" sz="2600" dirty="0" smtClean="0"/>
              <a:t> </a:t>
            </a:r>
          </a:p>
          <a:p>
            <a:pPr>
              <a:buNone/>
            </a:pPr>
            <a:r>
              <a:rPr lang="fr-FR" sz="2600" dirty="0" smtClean="0"/>
              <a:t> </a:t>
            </a:r>
          </a:p>
          <a:p>
            <a:pPr>
              <a:buNone/>
            </a:pPr>
            <a:r>
              <a:rPr lang="fr-FR" sz="2600" dirty="0" smtClean="0"/>
              <a:t> </a:t>
            </a:r>
          </a:p>
          <a:p>
            <a:pPr>
              <a:buNone/>
            </a:pPr>
            <a:r>
              <a:rPr lang="fr-FR" sz="2600" dirty="0" smtClean="0"/>
              <a:t> </a:t>
            </a:r>
          </a:p>
          <a:p>
            <a:pPr>
              <a:buNone/>
            </a:pPr>
            <a:r>
              <a:rPr lang="fr-FR" sz="2600" dirty="0" smtClean="0"/>
              <a:t> </a:t>
            </a:r>
          </a:p>
          <a:p>
            <a:pPr>
              <a:buNone/>
            </a:pPr>
            <a:r>
              <a:rPr lang="fr-FR" sz="2600" dirty="0" smtClean="0"/>
              <a:t> </a:t>
            </a:r>
          </a:p>
          <a:p>
            <a:pPr algn="just">
              <a:buNone/>
            </a:pPr>
            <a:r>
              <a:rPr lang="fr-FR" sz="2600" b="1" dirty="0" smtClean="0"/>
              <a:t>    Aminata, Ouly, Awa et leurs camarades fréquentent tous les groupes scolaires </a:t>
            </a:r>
            <a:r>
              <a:rPr lang="fr-FR" sz="2600" b="1" i="1" dirty="0" smtClean="0"/>
              <a:t>Nord</a:t>
            </a:r>
            <a:r>
              <a:rPr lang="fr-FR" sz="2600" b="1" dirty="0" smtClean="0"/>
              <a:t>. Autre point commun à ces filles dont l’âge est compris entre 10 et 14 ans : un rendement scolaire faible, ce qui leur a valu l’appellation péjorative "dernières de classe". Mais l’initiative pédagogique </a:t>
            </a:r>
            <a:r>
              <a:rPr lang="fr-FR" sz="2600" b="1" i="1" dirty="0" smtClean="0"/>
              <a:t>Fille-espoir du millénaire</a:t>
            </a:r>
            <a:r>
              <a:rPr lang="fr-FR" sz="2600" b="1" dirty="0" smtClean="0"/>
              <a:t>, initiée par un enseignant dudit établissement, offre à ces filles une chance d’aller le plus loin possible. </a:t>
            </a:r>
            <a:endParaRPr lang="fr-FR" sz="2600" dirty="0" smtClean="0"/>
          </a:p>
          <a:p>
            <a:pPr algn="just"/>
            <a:r>
              <a:rPr lang="fr-FR" sz="2600" i="1" dirty="0" smtClean="0"/>
              <a:t>Par Selay Marius Kouassi, Abidjan</a:t>
            </a:r>
            <a:endParaRPr lang="fr-FR" sz="2600" dirty="0" smtClean="0"/>
          </a:p>
          <a:p>
            <a:endParaRPr lang="fr-FR" dirty="0"/>
          </a:p>
        </p:txBody>
      </p:sp>
      <p:pic>
        <p:nvPicPr>
          <p:cNvPr id="14" name="Image 13" descr="C:\Documents and Settings\Administrateur\Mes documents\Téléchargements\logo-216.png"/>
          <p:cNvPicPr/>
          <p:nvPr/>
        </p:nvPicPr>
        <p:blipFill>
          <a:blip r:embed="rId2"/>
          <a:srcRect/>
          <a:stretch>
            <a:fillRect/>
          </a:stretch>
        </p:blipFill>
        <p:spPr bwMode="auto">
          <a:xfrm>
            <a:off x="357158" y="1285860"/>
            <a:ext cx="1724025" cy="390525"/>
          </a:xfrm>
          <a:prstGeom prst="rect">
            <a:avLst/>
          </a:prstGeom>
          <a:noFill/>
          <a:ln w="9525">
            <a:noFill/>
            <a:miter lim="800000"/>
            <a:headEnd/>
            <a:tailEnd/>
          </a:ln>
        </p:spPr>
      </p:pic>
      <p:pic>
        <p:nvPicPr>
          <p:cNvPr id="15" name="Image 14" descr="H:\la-peinture-pour-qu’elles-restent-à-l’école_fichiers\teaser-ecolieres.jpg"/>
          <p:cNvPicPr/>
          <p:nvPr/>
        </p:nvPicPr>
        <p:blipFill>
          <a:blip r:embed="rId3"/>
          <a:srcRect/>
          <a:stretch>
            <a:fillRect/>
          </a:stretch>
        </p:blipFill>
        <p:spPr bwMode="auto">
          <a:xfrm>
            <a:off x="2428860" y="2285992"/>
            <a:ext cx="3105150" cy="1552575"/>
          </a:xfrm>
          <a:prstGeom prst="rect">
            <a:avLst/>
          </a:prstGeom>
          <a:noFill/>
          <a:ln w="9525">
            <a:noFill/>
            <a:miter lim="800000"/>
            <a:headEnd/>
            <a:tailEnd/>
          </a:ln>
        </p:spPr>
      </p:pic>
    </p:spTree>
  </p:cSld>
  <p:clrMapOvr>
    <a:masterClrMapping/>
  </p:clrMapOvr>
  <p:transition spd="slow">
    <p:checke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bg2">
                    <a:lumMod val="50000"/>
                  </a:schemeClr>
                </a:solidFill>
              </a:rPr>
              <a:t>Fitini le magazine des enfants</a:t>
            </a:r>
            <a:endParaRPr lang="fr-FR" dirty="0">
              <a:solidFill>
                <a:schemeClr val="bg2">
                  <a:lumMod val="50000"/>
                </a:schemeClr>
              </a:solidFill>
            </a:endParaRPr>
          </a:p>
        </p:txBody>
      </p:sp>
      <p:pic>
        <p:nvPicPr>
          <p:cNvPr id="50178" name="Picture 2"/>
          <p:cNvPicPr>
            <a:picLocks noGrp="1" noChangeAspect="1" noChangeArrowheads="1"/>
          </p:cNvPicPr>
          <p:nvPr>
            <p:ph sz="quarter" idx="1"/>
          </p:nvPr>
        </p:nvPicPr>
        <p:blipFill>
          <a:blip r:embed="rId2" cstate="print"/>
          <a:srcRect/>
          <a:stretch>
            <a:fillRect/>
          </a:stretch>
        </p:blipFill>
        <p:spPr bwMode="auto">
          <a:xfrm>
            <a:off x="1928794" y="1527174"/>
            <a:ext cx="5643602" cy="4902221"/>
          </a:xfrm>
          <a:prstGeom prst="rect">
            <a:avLst/>
          </a:prstGeom>
          <a:noFill/>
          <a:ln w="9525">
            <a:noFill/>
            <a:miter lim="800000"/>
            <a:headEnd/>
            <a:tailEnd/>
          </a:ln>
          <a:effectLst/>
        </p:spPr>
      </p:pic>
    </p:spTree>
  </p:cSld>
  <p:clrMapOvr>
    <a:masterClrMapping/>
  </p:clrMapOvr>
  <p:transition spd="slow">
    <p:check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600" b="1" dirty="0" smtClean="0">
                <a:solidFill>
                  <a:srgbClr val="0070C0"/>
                </a:solidFill>
              </a:rPr>
              <a:t>INTRODUCTION</a:t>
            </a:r>
            <a:r>
              <a:rPr lang="fr-FR" sz="3600" dirty="0" smtClean="0"/>
              <a:t> </a:t>
            </a:r>
            <a:r>
              <a:rPr lang="fr-FR" sz="1600" dirty="0" smtClean="0">
                <a:solidFill>
                  <a:schemeClr val="tx1"/>
                </a:solidFill>
              </a:rPr>
              <a:t>(</a:t>
            </a:r>
            <a:r>
              <a:rPr lang="fr-FR" sz="1600" b="1" dirty="0" smtClean="0">
                <a:solidFill>
                  <a:schemeClr val="tx1"/>
                </a:solidFill>
              </a:rPr>
              <a:t> </a:t>
            </a:r>
            <a:r>
              <a:rPr lang="fr-FR" sz="1800" b="1" dirty="0" smtClean="0">
                <a:solidFill>
                  <a:schemeClr val="tx1"/>
                </a:solidFill>
              </a:rPr>
              <a:t>suite</a:t>
            </a:r>
            <a:r>
              <a:rPr lang="fr-FR" sz="1800" dirty="0" smtClean="0"/>
              <a:t> </a:t>
            </a:r>
            <a:r>
              <a:rPr lang="fr-FR" sz="1400" dirty="0" smtClean="0">
                <a:solidFill>
                  <a:schemeClr val="tx1"/>
                </a:solidFill>
              </a:rPr>
              <a:t>) </a:t>
            </a:r>
            <a:endParaRPr lang="fr-FR" sz="1400" dirty="0">
              <a:solidFill>
                <a:schemeClr val="tx1"/>
              </a:solidFill>
            </a:endParaRPr>
          </a:p>
        </p:txBody>
      </p:sp>
      <p:sp>
        <p:nvSpPr>
          <p:cNvPr id="3" name="Espace réservé du contenu 2"/>
          <p:cNvSpPr>
            <a:spLocks noGrp="1"/>
          </p:cNvSpPr>
          <p:nvPr>
            <p:ph sz="quarter" idx="1"/>
          </p:nvPr>
        </p:nvSpPr>
        <p:spPr>
          <a:xfrm>
            <a:off x="301752" y="1357298"/>
            <a:ext cx="8503920" cy="5000660"/>
          </a:xfrm>
        </p:spPr>
        <p:txBody>
          <a:bodyPr>
            <a:normAutofit fontScale="70000" lnSpcReduction="20000"/>
          </a:bodyPr>
          <a:lstStyle/>
          <a:p>
            <a:endParaRPr lang="fr-FR" dirty="0" smtClean="0"/>
          </a:p>
          <a:p>
            <a:r>
              <a:rPr lang="fr-FR" dirty="0" smtClean="0"/>
              <a:t>Il </a:t>
            </a:r>
            <a:r>
              <a:rPr lang="fr-FR" dirty="0" smtClean="0"/>
              <a:t>est mieux qu’on prône l’excellence à l’école, c’est d’ ailleurs la meilleure cependant nous ne devions pas perdre de vue les filles qui ont un faible niveau dans les classes de </a:t>
            </a:r>
            <a:r>
              <a:rPr lang="fr-FR" dirty="0" smtClean="0"/>
              <a:t>CM2 </a:t>
            </a:r>
            <a:r>
              <a:rPr lang="fr-FR" dirty="0" smtClean="0"/>
              <a:t>où les effectifs jouent souvent contre leur évolution. </a:t>
            </a:r>
            <a:r>
              <a:rPr lang="fr-FR" dirty="0" smtClean="0">
                <a:solidFill>
                  <a:schemeClr val="accent1">
                    <a:lumMod val="75000"/>
                  </a:schemeClr>
                </a:solidFill>
              </a:rPr>
              <a:t>Notre objectif </a:t>
            </a:r>
            <a:r>
              <a:rPr lang="fr-FR" dirty="0" smtClean="0">
                <a:solidFill>
                  <a:schemeClr val="accent2">
                    <a:lumMod val="75000"/>
                  </a:schemeClr>
                </a:solidFill>
              </a:rPr>
              <a:t>est de récupérer ces filles de moyenne faible des différentes classes de </a:t>
            </a:r>
            <a:r>
              <a:rPr lang="fr-FR" dirty="0" smtClean="0">
                <a:solidFill>
                  <a:schemeClr val="accent2">
                    <a:lumMod val="75000"/>
                  </a:schemeClr>
                </a:solidFill>
              </a:rPr>
              <a:t>CM2 </a:t>
            </a:r>
            <a:r>
              <a:rPr lang="fr-FR" dirty="0" smtClean="0">
                <a:solidFill>
                  <a:schemeClr val="accent2">
                    <a:lumMod val="75000"/>
                  </a:schemeClr>
                </a:solidFill>
              </a:rPr>
              <a:t>du groupe scolaire afin de renforcer leurs acquis, les initier au dessin d’art et de leur donner de l’espoir dans les études</a:t>
            </a:r>
            <a:r>
              <a:rPr lang="fr-FR" dirty="0" smtClean="0"/>
              <a:t>.</a:t>
            </a:r>
          </a:p>
          <a:p>
            <a:r>
              <a:rPr lang="fr-FR" dirty="0" smtClean="0"/>
              <a:t>Sans un suivi particulier, ces filles, élèves des cours moyens deuxième année déjà frustrées par leur bas niveau n’auront assurément pas d’avenir.</a:t>
            </a:r>
          </a:p>
          <a:p>
            <a:endParaRPr lang="fr-FR" dirty="0" smtClean="0"/>
          </a:p>
          <a:p>
            <a:r>
              <a:rPr lang="fr-FR" dirty="0" smtClean="0">
                <a:solidFill>
                  <a:srgbClr val="00B050"/>
                </a:solidFill>
              </a:rPr>
              <a:t>Comment réussir à remotiver ces filles par des cours spéciaux de renforcement pour leur évolution scolaire</a:t>
            </a:r>
            <a:r>
              <a:rPr lang="fr-FR" dirty="0" smtClean="0"/>
              <a:t>.</a:t>
            </a:r>
          </a:p>
          <a:p>
            <a:r>
              <a:rPr lang="fr-FR" dirty="0" smtClean="0"/>
              <a:t> Le premier chapitre de ce rapport se focalisera sur la situation géographique du groupe scolaire nord d’Abobo et l’identification des ″filles-espoir du millénaire″. Le second chapitre, traitera des conséquences du niveau faibles des“ filles espoirs du millénaire“ et proposer des solutions avec l’apport de la peinture. Le troisième et le dernier chapitre fait le bilan des activités et propose des recommandations</a:t>
            </a:r>
            <a:endParaRPr lang="fr-FR" dirty="0"/>
          </a:p>
        </p:txBody>
      </p:sp>
    </p:spTree>
  </p:cSld>
  <p:clrMapOvr>
    <a:masterClrMapping/>
  </p:clrMapOvr>
  <p:transition spd="slow">
    <p:check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228600"/>
            <a:ext cx="8534400" cy="1414450"/>
          </a:xfrm>
        </p:spPr>
        <p:txBody>
          <a:bodyPr>
            <a:normAutofit fontScale="90000"/>
          </a:bodyPr>
          <a:lstStyle/>
          <a:p>
            <a:r>
              <a:rPr lang="fr-FR" sz="6700" b="1" dirty="0">
                <a:solidFill>
                  <a:srgbClr val="0070C0"/>
                </a:solidFill>
              </a:rPr>
              <a:t>CHAPITRE I </a:t>
            </a:r>
            <a:r>
              <a:rPr lang="fr-FR" dirty="0">
                <a:solidFill>
                  <a:srgbClr val="0070C0"/>
                </a:solidFill>
              </a:rPr>
              <a:t/>
            </a:r>
            <a:br>
              <a:rPr lang="fr-FR" dirty="0">
                <a:solidFill>
                  <a:srgbClr val="0070C0"/>
                </a:solidFill>
              </a:rPr>
            </a:br>
            <a:endParaRPr lang="fr-FR" dirty="0">
              <a:solidFill>
                <a:srgbClr val="0070C0"/>
              </a:solidFill>
            </a:endParaRPr>
          </a:p>
        </p:txBody>
      </p:sp>
      <p:sp>
        <p:nvSpPr>
          <p:cNvPr id="3" name="Espace réservé du contenu 2"/>
          <p:cNvSpPr>
            <a:spLocks noGrp="1"/>
          </p:cNvSpPr>
          <p:nvPr>
            <p:ph sz="quarter" idx="1"/>
          </p:nvPr>
        </p:nvSpPr>
        <p:spPr/>
        <p:txBody>
          <a:bodyPr/>
          <a:lstStyle/>
          <a:p>
            <a:r>
              <a:rPr lang="fr-FR" sz="4000" b="1" dirty="0"/>
              <a:t> </a:t>
            </a:r>
            <a:r>
              <a:rPr lang="fr-FR" sz="4000" b="1" dirty="0">
                <a:solidFill>
                  <a:srgbClr val="00B050"/>
                </a:solidFill>
              </a:rPr>
              <a:t>SITUATION GEOGRAPHIQUE</a:t>
            </a:r>
            <a:endParaRPr lang="fr-FR" sz="4000" dirty="0" smtClean="0">
              <a:solidFill>
                <a:srgbClr val="00B050"/>
              </a:solidFill>
            </a:endParaRPr>
          </a:p>
          <a:p>
            <a:pPr>
              <a:buNone/>
            </a:pPr>
            <a:r>
              <a:rPr lang="fr-FR" sz="4000" b="1" dirty="0" smtClean="0">
                <a:solidFill>
                  <a:srgbClr val="00B050"/>
                </a:solidFill>
              </a:rPr>
              <a:t>  DU </a:t>
            </a:r>
            <a:r>
              <a:rPr lang="fr-FR" sz="4000" b="1" dirty="0">
                <a:solidFill>
                  <a:srgbClr val="00B050"/>
                </a:solidFill>
              </a:rPr>
              <a:t>GROUPE SCOLAIRE </a:t>
            </a:r>
            <a:r>
              <a:rPr lang="fr-FR" sz="4000" b="1" dirty="0" smtClean="0">
                <a:solidFill>
                  <a:srgbClr val="00B050"/>
                </a:solidFill>
              </a:rPr>
              <a:t>         NORD D’ABOBO</a:t>
            </a:r>
            <a:endParaRPr lang="fr-FR" sz="4000" dirty="0" smtClean="0">
              <a:solidFill>
                <a:srgbClr val="00B050"/>
              </a:solidFill>
            </a:endParaRPr>
          </a:p>
          <a:p>
            <a:r>
              <a:rPr lang="fr-FR" sz="4000" b="1" dirty="0">
                <a:solidFill>
                  <a:srgbClr val="00B050"/>
                </a:solidFill>
              </a:rPr>
              <a:t>ET IDENTIFICATION DES </a:t>
            </a:r>
            <a:endParaRPr lang="fr-FR" sz="4000" dirty="0" smtClean="0">
              <a:solidFill>
                <a:srgbClr val="00B050"/>
              </a:solidFill>
            </a:endParaRPr>
          </a:p>
          <a:p>
            <a:pPr>
              <a:buNone/>
            </a:pPr>
            <a:r>
              <a:rPr lang="fr-FR" sz="4000" b="1" dirty="0" smtClean="0">
                <a:solidFill>
                  <a:srgbClr val="00B050"/>
                </a:solidFill>
              </a:rPr>
              <a:t>   "</a:t>
            </a:r>
            <a:r>
              <a:rPr lang="fr-FR" sz="4000" b="1" dirty="0">
                <a:solidFill>
                  <a:srgbClr val="00B050"/>
                </a:solidFill>
              </a:rPr>
              <a:t>FILLES- ESPOIR DU MILLENAIRE "</a:t>
            </a:r>
            <a:endParaRPr lang="fr-FR" sz="4000" dirty="0" smtClean="0">
              <a:solidFill>
                <a:srgbClr val="00B050"/>
              </a:solidFill>
            </a:endParaRPr>
          </a:p>
          <a:p>
            <a:endParaRPr lang="fr-FR" dirty="0"/>
          </a:p>
        </p:txBody>
      </p:sp>
    </p:spTree>
  </p:cSld>
  <p:clrMapOvr>
    <a:masterClrMapping/>
  </p:clrMapOvr>
  <p:transition spd="slow" advClick="0" advTm="0">
    <p:checker/>
    <p:sndAc>
      <p:stSnd>
        <p:snd r:embed="rId2" name="wind.wav" builtIn="1"/>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228600"/>
            <a:ext cx="8534400" cy="1485888"/>
          </a:xfrm>
        </p:spPr>
        <p:txBody>
          <a:bodyPr>
            <a:normAutofit fontScale="90000"/>
          </a:bodyPr>
          <a:lstStyle/>
          <a:p>
            <a:r>
              <a:rPr lang="fr-FR" b="1" dirty="0" smtClean="0">
                <a:solidFill>
                  <a:srgbClr val="0070C0"/>
                </a:solidFill>
              </a:rPr>
              <a:t>I- </a:t>
            </a:r>
            <a:r>
              <a:rPr lang="fr-FR" b="1" dirty="0">
                <a:solidFill>
                  <a:srgbClr val="0070C0"/>
                </a:solidFill>
              </a:rPr>
              <a:t>SITUATION DU GROUPE SCOLAIRE NORD D’ABOBO</a:t>
            </a:r>
            <a:r>
              <a:rPr lang="fr-FR" dirty="0"/>
              <a:t/>
            </a:r>
            <a:br>
              <a:rPr lang="fr-FR" dirty="0"/>
            </a:br>
            <a:endParaRPr lang="fr-FR" dirty="0"/>
          </a:p>
        </p:txBody>
      </p:sp>
      <p:sp>
        <p:nvSpPr>
          <p:cNvPr id="3" name="Espace réservé du contenu 2"/>
          <p:cNvSpPr>
            <a:spLocks noGrp="1"/>
          </p:cNvSpPr>
          <p:nvPr>
            <p:ph sz="quarter" idx="1"/>
          </p:nvPr>
        </p:nvSpPr>
        <p:spPr/>
        <p:txBody>
          <a:bodyPr>
            <a:normAutofit fontScale="92500" lnSpcReduction="20000"/>
          </a:bodyPr>
          <a:lstStyle/>
          <a:p>
            <a:r>
              <a:rPr lang="fr-FR" dirty="0">
                <a:solidFill>
                  <a:srgbClr val="00B050"/>
                </a:solidFill>
              </a:rPr>
              <a:t>Situé à ABOBO, l’une des communes des plus grandes et des plus peuplées de la capitale économique de la Côte d’Ivoire (Abidjan) et à environ </a:t>
            </a:r>
            <a:r>
              <a:rPr lang="fr-FR" dirty="0" smtClean="0">
                <a:solidFill>
                  <a:srgbClr val="00B050"/>
                </a:solidFill>
              </a:rPr>
              <a:t>150m </a:t>
            </a:r>
            <a:r>
              <a:rPr lang="fr-FR" dirty="0">
                <a:solidFill>
                  <a:srgbClr val="00B050"/>
                </a:solidFill>
              </a:rPr>
              <a:t>du grand marché de ce quartier, le groupe scolaire Nord est le deuxième grand groupe scolaire de la côte d’Ivoire après l’école régionale de Treichville</a:t>
            </a:r>
            <a:r>
              <a:rPr lang="fr-FR" dirty="0"/>
              <a:t>. Ce groupe scolaire est composé de dix écoles. En plus de ces écoles, ce groupe possède deux écoles maternelles et est bâti sur une superficie d’environ 4 à 5 hectares.</a:t>
            </a:r>
          </a:p>
          <a:p>
            <a:r>
              <a:rPr lang="fr-FR" dirty="0"/>
              <a:t>Peuplé d’environ quatre mille élèves et quatre vingt treize instituteurs, son actuel conseiller </a:t>
            </a:r>
            <a:r>
              <a:rPr lang="fr-FR" dirty="0">
                <a:solidFill>
                  <a:srgbClr val="00B050"/>
                </a:solidFill>
              </a:rPr>
              <a:t>est Monsieur SAPOHI CHARLES</a:t>
            </a:r>
            <a:r>
              <a:rPr lang="fr-FR" dirty="0"/>
              <a:t>. Le pourcentage des filles scolarisées représente au moins </a:t>
            </a:r>
            <a:r>
              <a:rPr lang="fr-FR" dirty="0" smtClean="0">
                <a:solidFill>
                  <a:srgbClr val="FF0000"/>
                </a:solidFill>
              </a:rPr>
              <a:t>41% </a:t>
            </a:r>
            <a:r>
              <a:rPr lang="fr-FR" dirty="0"/>
              <a:t>de l’effectif total des élèves du groupe scolaire</a:t>
            </a:r>
          </a:p>
          <a:p>
            <a:endParaRPr lang="fr-FR" dirty="0"/>
          </a:p>
        </p:txBody>
      </p:sp>
    </p:spTree>
  </p:cSld>
  <p:clrMapOvr>
    <a:masterClrMapping/>
  </p:clrMapOvr>
  <p:transition spd="slow">
    <p:check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142900"/>
            <a:ext cx="8534400" cy="1643074"/>
          </a:xfrm>
        </p:spPr>
        <p:txBody>
          <a:bodyPr>
            <a:normAutofit/>
          </a:bodyPr>
          <a:lstStyle/>
          <a:p>
            <a:r>
              <a:rPr lang="fr-FR" sz="2800" b="1" dirty="0" smtClean="0">
                <a:solidFill>
                  <a:srgbClr val="0070C0"/>
                </a:solidFill>
              </a:rPr>
              <a:t>II-IDENTIFICATION </a:t>
            </a:r>
            <a:r>
              <a:rPr lang="fr-FR" sz="2800" b="1" dirty="0">
                <a:solidFill>
                  <a:srgbClr val="0070C0"/>
                </a:solidFill>
              </a:rPr>
              <a:t>DES ″FILLES- ESPOIR DU MILLENAIRE″</a:t>
            </a:r>
            <a:r>
              <a:rPr lang="fr-FR" sz="2800" dirty="0"/>
              <a:t/>
            </a:r>
            <a:br>
              <a:rPr lang="fr-FR" sz="2800" dirty="0"/>
            </a:br>
            <a:endParaRPr lang="fr-FR" sz="2800" dirty="0"/>
          </a:p>
        </p:txBody>
      </p:sp>
      <p:sp>
        <p:nvSpPr>
          <p:cNvPr id="3" name="Espace réservé du contenu 2"/>
          <p:cNvSpPr>
            <a:spLocks noGrp="1"/>
          </p:cNvSpPr>
          <p:nvPr>
            <p:ph sz="quarter" idx="1"/>
          </p:nvPr>
        </p:nvSpPr>
        <p:spPr/>
        <p:txBody>
          <a:bodyPr>
            <a:normAutofit fontScale="85000" lnSpcReduction="20000"/>
          </a:bodyPr>
          <a:lstStyle/>
          <a:p>
            <a:r>
              <a:rPr lang="fr-FR" dirty="0">
                <a:sym typeface="Symbol"/>
              </a:rPr>
              <a:t></a:t>
            </a:r>
            <a:r>
              <a:rPr lang="fr-FR" dirty="0"/>
              <a:t>Les </a:t>
            </a:r>
            <a:r>
              <a:rPr lang="fr-FR" dirty="0" smtClean="0"/>
              <a:t>filles-espoir </a:t>
            </a:r>
            <a:r>
              <a:rPr lang="fr-FR" dirty="0"/>
              <a:t>du millénaire</a:t>
            </a:r>
            <a:r>
              <a:rPr lang="fr-FR" dirty="0">
                <a:sym typeface="Symbol"/>
              </a:rPr>
              <a:t></a:t>
            </a:r>
            <a:r>
              <a:rPr lang="fr-FR" dirty="0"/>
              <a:t>sont des écolières dont l’âge est compris entre dix et quinze ans qui veulent participer à la réussite des </a:t>
            </a:r>
            <a:r>
              <a:rPr lang="fr-FR" dirty="0">
                <a:solidFill>
                  <a:srgbClr val="FF0000"/>
                </a:solidFill>
              </a:rPr>
              <a:t>OMD</a:t>
            </a:r>
            <a:r>
              <a:rPr lang="fr-FR" b="1" dirty="0"/>
              <a:t> (Objectifs du Millénaire pour le Développement)</a:t>
            </a:r>
            <a:r>
              <a:rPr lang="fr-FR" dirty="0"/>
              <a:t> malgré les obstacles scolaires</a:t>
            </a:r>
            <a:r>
              <a:rPr lang="fr-FR" dirty="0">
                <a:solidFill>
                  <a:srgbClr val="FF0000"/>
                </a:solidFill>
              </a:rPr>
              <a:t>. En effet les OMD émanent de la déclaration du millénaire pour le développement adoptée par l’Assemblée des Nations réunies à new York du 6 au 8 septembre </a:t>
            </a:r>
            <a:r>
              <a:rPr lang="fr-FR" dirty="0" smtClean="0">
                <a:solidFill>
                  <a:srgbClr val="FF0000"/>
                </a:solidFill>
              </a:rPr>
              <a:t>2</a:t>
            </a:r>
            <a:r>
              <a:rPr lang="fr-FR" dirty="0" smtClean="0">
                <a:solidFill>
                  <a:srgbClr val="FF0000"/>
                </a:solidFill>
              </a:rPr>
              <a:t>000 </a:t>
            </a:r>
            <a:r>
              <a:rPr lang="fr-FR" dirty="0">
                <a:solidFill>
                  <a:srgbClr val="FF0000"/>
                </a:solidFill>
              </a:rPr>
              <a:t>en présence de </a:t>
            </a:r>
            <a:r>
              <a:rPr lang="fr-FR" dirty="0" smtClean="0">
                <a:solidFill>
                  <a:srgbClr val="FF0000"/>
                </a:solidFill>
              </a:rPr>
              <a:t>189 </a:t>
            </a:r>
            <a:r>
              <a:rPr lang="fr-FR" dirty="0">
                <a:solidFill>
                  <a:srgbClr val="FF0000"/>
                </a:solidFill>
              </a:rPr>
              <a:t>chefs d’Etats et de Gouvernements</a:t>
            </a:r>
            <a:r>
              <a:rPr lang="fr-FR" dirty="0"/>
              <a:t>. Cette déclaration constitue un engagement solennel de la communauté internationale et un pacte de solidarité entre les pays riches et les pays pauvres pour réduire la pauvreté d’ici </a:t>
            </a:r>
            <a:r>
              <a:rPr lang="fr-FR" dirty="0" smtClean="0"/>
              <a:t>2</a:t>
            </a:r>
            <a:r>
              <a:rPr lang="fr-FR" dirty="0" smtClean="0"/>
              <a:t>015</a:t>
            </a:r>
            <a:r>
              <a:rPr lang="fr-FR" dirty="0"/>
              <a:t>. Ce sont, en outre ces écolières de faible niveau des classes de </a:t>
            </a:r>
            <a:r>
              <a:rPr lang="fr-FR" dirty="0" smtClean="0"/>
              <a:t>CM2. </a:t>
            </a:r>
            <a:r>
              <a:rPr lang="fr-FR" dirty="0"/>
              <a:t>Elles sont appelées communément par leurs camarades </a:t>
            </a:r>
            <a:r>
              <a:rPr lang="fr-FR" dirty="0">
                <a:sym typeface="Symbol"/>
              </a:rPr>
              <a:t></a:t>
            </a:r>
            <a:r>
              <a:rPr lang="fr-FR" dirty="0">
                <a:solidFill>
                  <a:srgbClr val="FF0000"/>
                </a:solidFill>
              </a:rPr>
              <a:t>les dernières de classe</a:t>
            </a:r>
            <a:r>
              <a:rPr lang="fr-FR" dirty="0">
                <a:sym typeface="Symbol"/>
              </a:rPr>
              <a:t></a:t>
            </a:r>
            <a:r>
              <a:rPr lang="fr-FR" dirty="0"/>
              <a:t>. </a:t>
            </a:r>
            <a:r>
              <a:rPr lang="fr-FR" dirty="0">
                <a:sym typeface="Symbol"/>
              </a:rPr>
              <a:t></a:t>
            </a:r>
            <a:r>
              <a:rPr lang="fr-FR" dirty="0"/>
              <a:t>Les espoirs du millénaire</a:t>
            </a:r>
            <a:r>
              <a:rPr lang="fr-FR" dirty="0">
                <a:sym typeface="Symbol"/>
              </a:rPr>
              <a:t></a:t>
            </a:r>
            <a:r>
              <a:rPr lang="fr-FR" dirty="0"/>
              <a:t> sont choisis par les différents instituteurs des écoles  du groupe scolaire.</a:t>
            </a:r>
          </a:p>
          <a:p>
            <a:endParaRPr lang="fr-FR" dirty="0"/>
          </a:p>
        </p:txBody>
      </p:sp>
    </p:spTree>
  </p:cSld>
  <p:clrMapOvr>
    <a:masterClrMapping/>
  </p:clrMapOvr>
  <p:transition spd="slow">
    <p:check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228600"/>
            <a:ext cx="8534400" cy="985822"/>
          </a:xfrm>
        </p:spPr>
        <p:txBody>
          <a:bodyPr>
            <a:normAutofit fontScale="90000"/>
          </a:bodyPr>
          <a:lstStyle/>
          <a:p>
            <a:r>
              <a:rPr lang="fr-FR" b="1" dirty="0">
                <a:solidFill>
                  <a:srgbClr val="0070C0"/>
                </a:solidFill>
              </a:rPr>
              <a:t> Les filles -espoir du millénaire et leur instituteur.</a:t>
            </a:r>
            <a:endParaRPr lang="fr-FR" dirty="0">
              <a:solidFill>
                <a:srgbClr val="0070C0"/>
              </a:solidFill>
            </a:endParaRPr>
          </a:p>
        </p:txBody>
      </p:sp>
      <p:pic>
        <p:nvPicPr>
          <p:cNvPr id="4" name="Espace réservé du contenu 3" descr="C:\Documents and Settings\Administrateur\Mes documents\MATEO\image d'art 2.jpg"/>
          <p:cNvPicPr>
            <a:picLocks noGrp="1"/>
          </p:cNvPicPr>
          <p:nvPr>
            <p:ph sz="quarter" idx="1"/>
          </p:nvPr>
        </p:nvPicPr>
        <p:blipFill>
          <a:blip r:embed="rId2"/>
          <a:stretch>
            <a:fillRect/>
          </a:stretch>
        </p:blipFill>
        <p:spPr bwMode="auto">
          <a:xfrm>
            <a:off x="1867694" y="2014093"/>
            <a:ext cx="5372100" cy="3598164"/>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l">
  <a:themeElements>
    <a:clrScheme name="Mé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359</TotalTime>
  <Words>2037</Words>
  <Application>Microsoft Office PowerPoint</Application>
  <PresentationFormat>Affichage à l'écran (4:3)</PresentationFormat>
  <Paragraphs>231</Paragraphs>
  <Slides>42</Slides>
  <Notes>1</Notes>
  <HiddenSlides>0</HiddenSlides>
  <MMClips>0</MMClips>
  <ScaleCrop>false</ScaleCrop>
  <HeadingPairs>
    <vt:vector size="4" baseType="variant">
      <vt:variant>
        <vt:lpstr>Thème</vt:lpstr>
      </vt:variant>
      <vt:variant>
        <vt:i4>1</vt:i4>
      </vt:variant>
      <vt:variant>
        <vt:lpstr>Titres des diapositives</vt:lpstr>
      </vt:variant>
      <vt:variant>
        <vt:i4>42</vt:i4>
      </vt:variant>
    </vt:vector>
  </HeadingPairs>
  <TitlesOfParts>
    <vt:vector size="43" baseType="lpstr">
      <vt:lpstr>Civil</vt:lpstr>
      <vt:lpstr>RAPPORT D’ACTIVITES DES COURS SPECIAUX DE RENFORCEMENT.</vt:lpstr>
      <vt:lpstr>  </vt:lpstr>
      <vt:lpstr>SOMMAIRE</vt:lpstr>
      <vt:lpstr> INTRODUCTION</vt:lpstr>
      <vt:lpstr>INTRODUCTION ( suite ) </vt:lpstr>
      <vt:lpstr>CHAPITRE I  </vt:lpstr>
      <vt:lpstr>I- SITUATION DU GROUPE SCOLAIRE NORD D’ABOBO </vt:lpstr>
      <vt:lpstr>II-IDENTIFICATION DES ″FILLES- ESPOIR DU MILLENAIRE″ </vt:lpstr>
      <vt:lpstr> Les filles -espoir du millénaire et leur instituteur.</vt:lpstr>
      <vt:lpstr>FICHE D’IDENTIFICATION</vt:lpstr>
      <vt:lpstr>ANALYSE DES DOSSIERS ET DES FICHES D’IDENTIFICATION</vt:lpstr>
      <vt:lpstr>CHAPITRE II </vt:lpstr>
      <vt:lpstr>I/ LES CAUSES DU NIVEAU FAIBLE DES FILLES DE CM2 DU GROUPE NORD   </vt:lpstr>
      <vt:lpstr>1) Le système scolaire</vt:lpstr>
      <vt:lpstr>3) La responsabilité des enseignants</vt:lpstr>
      <vt:lpstr>4) La Responsabilité “des filles- espoir du millénaire“ </vt:lpstr>
      <vt:lpstr>II/ CONSEQUENCES DU BAS NIVEAU </vt:lpstr>
      <vt:lpstr>CONSEQUENCES DU BAS NIVEAU( suite ) </vt:lpstr>
      <vt:lpstr>Le  travail des enfants au grand marché d’Abobo</vt:lpstr>
      <vt:lpstr>III/ SOLUTIONS AVEC L’APPORT DE LA PEINTURE AUX COURS SPECIAUX DE RENFORCEMENTS </vt:lpstr>
      <vt:lpstr>b- Jours et lieu des cours </vt:lpstr>
      <vt:lpstr>c- Les cours de dessin proprement dit </vt:lpstr>
      <vt:lpstr>Les écolières à la phase de dessin.</vt:lpstr>
      <vt:lpstr>d-Les activités de peinture</vt:lpstr>
      <vt:lpstr>e- PARTICIPATION AUX ATELIERS ET FORMATIONS</vt:lpstr>
      <vt:lpstr>PARTICIPATION AUX ATELIERS ET FORMATIONS ( suite ) </vt:lpstr>
      <vt:lpstr>Formation à la culture de la Paix par l’ONG Suisse (Graine de Paix ) </vt:lpstr>
      <vt:lpstr>CHAPITRE III </vt:lpstr>
      <vt:lpstr>I -BILAN DES DEUX ANNEES D’ACTIVITES </vt:lpstr>
      <vt:lpstr>II-DIFFICULTÉS </vt:lpstr>
      <vt:lpstr>III- LES RECOMMANDATIONS. </vt:lpstr>
      <vt:lpstr>IV-PERSPECTIVES </vt:lpstr>
      <vt:lpstr>CONCLUSION </vt:lpstr>
      <vt:lpstr>CONCLUSION ( suite )  </vt:lpstr>
      <vt:lpstr>       BIBLIOGRAPHIE </vt:lpstr>
      <vt:lpstr>Diapositive 36</vt:lpstr>
      <vt:lpstr>CIGLES ET ABREVIATIONS</vt:lpstr>
      <vt:lpstr>LES ŒUVRES Du MAITRE SUR LA SCOLARISATION  DE LA JEUNE FILLE EN AFRIQUE</vt:lpstr>
      <vt:lpstr>LES ŒUVRES Du MAITRE</vt:lpstr>
      <vt:lpstr>Les filles-espoir du millénaire</vt:lpstr>
      <vt:lpstr>Radio Nederland</vt:lpstr>
      <vt:lpstr>Fitini le magazine des enfants</vt:lpstr>
    </vt:vector>
  </TitlesOfParts>
  <Company>MATEO DESIGN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RAPPORT D’ACTIVITES DES COURS S</dc:title>
  <dc:creator>BROU MATHIEU</dc:creator>
  <cp:lastModifiedBy>BROU MATHIEU</cp:lastModifiedBy>
  <cp:revision>48</cp:revision>
  <dcterms:created xsi:type="dcterms:W3CDTF">2014-07-14T19:57:15Z</dcterms:created>
  <dcterms:modified xsi:type="dcterms:W3CDTF">2014-08-15T11:04:17Z</dcterms:modified>
</cp:coreProperties>
</file>