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embeddedFontLst>
    <p:embeddedFont>
      <p:font typeface="Libre Franklin"/>
      <p:regular r:id="rId24"/>
      <p:bold r:id="rId25"/>
      <p:italic r:id="rId26"/>
      <p:boldItalic r:id="rId27"/>
    </p:embeddedFont>
    <p:embeddedFont>
      <p:font typeface="Libre Baskerville"/>
      <p:regular r:id="rId28"/>
      <p:bold r:id="rId29"/>
      <p: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LibreFranklin-regular.fntdata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ibreFranklin-italic.fntdata"/><Relationship Id="rId25" Type="http://schemas.openxmlformats.org/officeDocument/2006/relationships/font" Target="fonts/LibreFranklin-bold.fntdata"/><Relationship Id="rId28" Type="http://schemas.openxmlformats.org/officeDocument/2006/relationships/font" Target="fonts/LibreBaskerville-regular.fntdata"/><Relationship Id="rId27" Type="http://schemas.openxmlformats.org/officeDocument/2006/relationships/font" Target="fonts/LibreFranklin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ibreBaskerville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LibreBaskerville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8cb601d87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8cb601d8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" type="body"/>
          </p:nvPr>
        </p:nvSpPr>
        <p:spPr>
          <a:xfrm rot="5400000">
            <a:off x="2514600" y="-152400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1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/>
          <p:nvPr>
            <p:ph type="title"/>
          </p:nvPr>
        </p:nvSpPr>
        <p:spPr>
          <a:xfrm rot="5400000">
            <a:off x="4709477" y="2194564"/>
            <a:ext cx="5851525" cy="201168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 rot="5400000">
            <a:off x="7699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2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showMasterSp="0" type="title">
  <p:cSld name="TITLE">
    <p:bg>
      <p:bgPr>
        <a:blipFill rotWithShape="1">
          <a:blip r:embed="rId2">
            <a:alphaModFix/>
          </a:blip>
          <a:tile algn="tl" flip="none" tx="0" sx="55000" ty="0" sy="5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4" name="Google Shape;24;p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fmla="val 4929" name="adj"/>
            </a:avLst>
          </a:prstGeom>
          <a:blipFill rotWithShape="1">
            <a:blip r:embed="rId2">
              <a:alphaModFix/>
            </a:blip>
            <a:tile algn="tl" flip="none" tx="0" sx="55000" ty="0" sy="55000"/>
          </a:blip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5" name="Google Shape;25;p4"/>
          <p:cNvSpPr txBox="1"/>
          <p:nvPr>
            <p:ph idx="1" type="subTitle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580"/>
              </a:spcBef>
              <a:spcAft>
                <a:spcPts val="0"/>
              </a:spcAft>
              <a:buSzPts val="2210"/>
              <a:buNone/>
              <a:defRPr sz="2600">
                <a:solidFill>
                  <a:schemeClr val="dk2"/>
                </a:solidFill>
              </a:defRPr>
            </a:lvl1pPr>
            <a:lvl2pPr lvl="1" algn="ctr">
              <a:spcBef>
                <a:spcPts val="37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70"/>
              </a:spcBef>
              <a:spcAft>
                <a:spcPts val="0"/>
              </a:spcAft>
              <a:buSzPts val="1530"/>
              <a:buNone/>
              <a:defRPr/>
            </a:lvl3pPr>
            <a:lvl4pPr lvl="3" algn="ctr">
              <a:spcBef>
                <a:spcPts val="370"/>
              </a:spcBef>
              <a:spcAft>
                <a:spcPts val="0"/>
              </a:spcAft>
              <a:buSzPts val="1440"/>
              <a:buNone/>
              <a:defRPr/>
            </a:lvl4pPr>
            <a:lvl5pPr lvl="4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rgbClr val="E6AF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2" name="Google Shape;32;p4"/>
          <p:cNvSpPr txBox="1"/>
          <p:nvPr>
            <p:ph type="ctrTitle"/>
          </p:nvPr>
        </p:nvSpPr>
        <p:spPr>
          <a:xfrm>
            <a:off x="457200" y="1505930"/>
            <a:ext cx="82296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Libre Franklin"/>
              <a:buNone/>
              <a:defRPr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showMasterSp="0" type="secHead">
  <p:cSld name="SECTION_HEADER">
    <p:bg>
      <p:bgPr>
        <a:blipFill rotWithShape="1">
          <a:blip r:embed="rId2">
            <a:alphaModFix/>
          </a:blip>
          <a:tile algn="tl" flip="none" tx="0" sx="55000" ty="0" sy="55000"/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1" name="Google Shape;41;p6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fmla="val 4929" name="adj"/>
            </a:avLst>
          </a:prstGeom>
          <a:blipFill rotWithShape="1">
            <a:blip r:embed="rId2">
              <a:alphaModFix/>
            </a:blip>
            <a:tile algn="tl" flip="none" tx="0" sx="55000" ty="0" sy="55000"/>
          </a:blip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2" name="Google Shape;42;p6"/>
          <p:cNvSpPr txBox="1"/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 b="0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204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/>
          <p:nvPr/>
        </p:nvSpPr>
        <p:spPr>
          <a:xfrm flipH="1" rot="10800000">
            <a:off x="69412" y="2376830"/>
            <a:ext cx="9013515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7" name="Google Shape;47;p6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rgbClr val="E6AF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8" name="Google Shape;48;p6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9" name="Google Shape;49;p6"/>
          <p:cNvSpPr/>
          <p:nvPr>
            <p:ph idx="12" type="sldNum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sp>
        <p:nvSpPr>
          <p:cNvPr id="55" name="Google Shape;55;p7"/>
          <p:cNvSpPr txBox="1"/>
          <p:nvPr>
            <p:ph idx="1" type="body"/>
          </p:nvPr>
        </p:nvSpPr>
        <p:spPr>
          <a:xfrm>
            <a:off x="91440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2" type="body"/>
          </p:nvPr>
        </p:nvSpPr>
        <p:spPr>
          <a:xfrm>
            <a:off x="493395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" type="body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2040"/>
              <a:buNone/>
              <a:defRPr b="1" sz="2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1530"/>
              <a:buNone/>
              <a:defRPr b="1" sz="1800"/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1600"/>
              <a:buFont typeface="Libre Baskerville"/>
              <a:buNone/>
              <a:defRPr b="1" sz="16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2" type="body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2040"/>
              <a:buNone/>
              <a:defRPr b="1" sz="2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1530"/>
              <a:buNone/>
              <a:defRPr b="1" sz="1800"/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1600"/>
              <a:buFont typeface="Libre Baskerville"/>
              <a:buNone/>
              <a:defRPr b="1" sz="16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sp>
        <p:nvSpPr>
          <p:cNvPr id="64" name="Google Shape;64;p8"/>
          <p:cNvSpPr txBox="1"/>
          <p:nvPr>
            <p:ph idx="3" type="body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4" type="body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8" name="Google Shape;68;p9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fmla="val 4929" name="adj"/>
            </a:avLst>
          </a:prstGeom>
          <a:solidFill>
            <a:schemeClr val="lt1"/>
          </a:solid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9" name="Google Shape;69;p9"/>
          <p:cNvSpPr txBox="1"/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 b="0"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" type="body"/>
          </p:nvPr>
        </p:nvSpPr>
        <p:spPr>
          <a:xfrm>
            <a:off x="914400" y="1600200"/>
            <a:ext cx="19050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1530"/>
              <a:buNone/>
              <a:defRPr sz="1800"/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850"/>
              <a:buNone/>
              <a:defRPr sz="1000"/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900"/>
              <a:buFont typeface="Libre Baskerville"/>
              <a:buNone/>
              <a:defRPr sz="9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sp>
        <p:nvSpPr>
          <p:cNvPr id="74" name="Google Shape;74;p9"/>
          <p:cNvSpPr txBox="1"/>
          <p:nvPr>
            <p:ph idx="2" type="body"/>
          </p:nvPr>
        </p:nvSpPr>
        <p:spPr>
          <a:xfrm>
            <a:off x="2971800" y="1600200"/>
            <a:ext cx="57150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914400" y="4900550"/>
            <a:ext cx="7315200" cy="522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Franklin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" type="body"/>
          </p:nvPr>
        </p:nvSpPr>
        <p:spPr>
          <a:xfrm>
            <a:off x="914400" y="5445825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1360"/>
              <a:buFont typeface="Libre Baskerville"/>
              <a:buNone/>
              <a:defRPr sz="1600"/>
            </a:lvl1pPr>
            <a:lvl2pPr indent="-293369" lvl="1" marL="914400" algn="l">
              <a:spcBef>
                <a:spcPts val="37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82575" lvl="2" marL="1371600" algn="l">
              <a:spcBef>
                <a:spcPts val="370"/>
              </a:spcBef>
              <a:spcAft>
                <a:spcPts val="0"/>
              </a:spcAft>
              <a:buSzPts val="850"/>
              <a:buChar char="⚫"/>
              <a:defRPr sz="1000"/>
            </a:lvl3pPr>
            <a:lvl4pPr indent="-274319" lvl="3" marL="1828800" algn="l">
              <a:spcBef>
                <a:spcPts val="370"/>
              </a:spcBef>
              <a:spcAft>
                <a:spcPts val="0"/>
              </a:spcAft>
              <a:buSzPts val="720"/>
              <a:buChar char="⚫"/>
              <a:defRPr sz="900"/>
            </a:lvl4pPr>
            <a:lvl5pPr indent="-285750" lvl="4" marL="2286000" algn="l">
              <a:spcBef>
                <a:spcPts val="370"/>
              </a:spcBef>
              <a:spcAft>
                <a:spcPts val="0"/>
              </a:spcAft>
              <a:buSzPts val="900"/>
              <a:buFont typeface="Libre Baskerville"/>
              <a:buChar char="o"/>
              <a:defRPr sz="9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1" type="ftr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/>
          <p:nvPr>
            <p:ph idx="12" type="sldNum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sp>
        <p:nvSpPr>
          <p:cNvPr id="81" name="Google Shape;81;p10"/>
          <p:cNvSpPr/>
          <p:nvPr/>
        </p:nvSpPr>
        <p:spPr>
          <a:xfrm flipH="1" rot="10800000">
            <a:off x="68307" y="4683555"/>
            <a:ext cx="900684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rgbClr val="E6AF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3" name="Google Shape;83;p10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4" name="Google Shape;84;p10"/>
          <p:cNvSpPr/>
          <p:nvPr>
            <p:ph idx="2" type="pic"/>
          </p:nvPr>
        </p:nvSpPr>
        <p:spPr>
          <a:xfrm>
            <a:off x="68308" y="66675"/>
            <a:ext cx="9001873" cy="4581525"/>
          </a:xfrm>
          <a:prstGeom prst="round2SameRect">
            <a:avLst>
              <a:gd fmla="val 7101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 marR="0" rtl="0" algn="l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marR="0" rtl="0" algn="l">
              <a:spcBef>
                <a:spcPts val="370"/>
              </a:spcBef>
              <a:spcAft>
                <a:spcPts val="0"/>
              </a:spcAft>
              <a:buClr>
                <a:srgbClr val="E6AFA9"/>
              </a:buClr>
              <a:buSzPts val="17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Libre Baskerville"/>
              <a:buChar char="o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marR="0" rtl="0" algn="l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marR="0" rtl="0" algn="l">
              <a:spcBef>
                <a:spcPts val="370"/>
              </a:spcBef>
              <a:spcAft>
                <a:spcPts val="0"/>
              </a:spcAft>
              <a:buClr>
                <a:srgbClr val="E6AFA9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marR="0" rtl="0" algn="l">
              <a:spcBef>
                <a:spcPts val="370"/>
              </a:spcBef>
              <a:spcAft>
                <a:spcPts val="0"/>
              </a:spcAft>
              <a:buClr>
                <a:srgbClr val="CAABA9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fmla="val 4929" name="adj"/>
            </a:avLst>
          </a:prstGeom>
          <a:solidFill>
            <a:schemeClr val="lt1"/>
          </a:solid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 b="0" i="0" sz="4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8935" lvl="0" marL="457200" marR="0" rtl="0" algn="l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indent="-358140" lvl="1" marL="914400" marR="0" rtl="0" algn="l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indent="-336550" lvl="2" marL="1371600" marR="0" rtl="0" algn="l">
              <a:spcBef>
                <a:spcPts val="370"/>
              </a:spcBef>
              <a:spcAft>
                <a:spcPts val="0"/>
              </a:spcAft>
              <a:buClr>
                <a:srgbClr val="E6AFA9"/>
              </a:buClr>
              <a:buSzPts val="17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indent="-330200" lvl="3" marL="1828800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indent="-355600" lvl="4" marL="2286000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Libre Baskerville"/>
              <a:buChar char="o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indent="-342900" lvl="5" marL="2743200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indent="-342900" lvl="6" marL="3200400" marR="0" rtl="0" algn="l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indent="-342900" lvl="7" marL="3657600" marR="0" rtl="0" algn="l">
              <a:spcBef>
                <a:spcPts val="370"/>
              </a:spcBef>
              <a:spcAft>
                <a:spcPts val="0"/>
              </a:spcAft>
              <a:buClr>
                <a:srgbClr val="E6AFA9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indent="-342900" lvl="8" marL="4114800" marR="0" rtl="0" algn="l">
              <a:spcBef>
                <a:spcPts val="370"/>
              </a:spcBef>
              <a:spcAft>
                <a:spcPts val="0"/>
              </a:spcAft>
              <a:buClr>
                <a:srgbClr val="CAABA9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12" name="Google Shape;12;p1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fimem-freinet.org/es/node/3762" TargetMode="External"/><Relationship Id="rId4" Type="http://schemas.openxmlformats.org/officeDocument/2006/relationships/hyperlink" Target="https://www.fimem-freinet.org/es/node/3822" TargetMode="External"/><Relationship Id="rId5" Type="http://schemas.openxmlformats.org/officeDocument/2006/relationships/hyperlink" Target="https://www.fimem-freinet.org/es/motions2020" TargetMode="External"/><Relationship Id="rId6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fimem-freinet.org/es/odj-2020" TargetMode="External"/><Relationship Id="rId4" Type="http://schemas.openxmlformats.org/officeDocument/2006/relationships/hyperlink" Target="https://www.fimem-freinet.org/es/candidatures-CA-2020" TargetMode="External"/><Relationship Id="rId5" Type="http://schemas.openxmlformats.org/officeDocument/2006/relationships/hyperlink" Target="https://www.fimem-freinet.org/es/candidatures-CA-2020" TargetMode="External"/><Relationship Id="rId6" Type="http://schemas.openxmlformats.org/officeDocument/2006/relationships/hyperlink" Target="https://www.fimem-freinet.org/es/candidatures-CA-2020" TargetMode="External"/><Relationship Id="rId7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fimem-freinet.org/es/rapport-moral-2020" TargetMode="External"/><Relationship Id="rId4" Type="http://schemas.openxmlformats.org/officeDocument/2006/relationships/hyperlink" Target="https://www.fimem-freinet.org/es/compta-2020" TargetMode="External"/><Relationship Id="rId5" Type="http://schemas.openxmlformats.org/officeDocument/2006/relationships/hyperlink" Target="https://www.fimem-freinet.org/es/orientations-2020" TargetMode="External"/><Relationship Id="rId6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fimem-freinet.org/es/commissions2020" TargetMode="External"/><Relationship Id="rId4" Type="http://schemas.openxmlformats.org/officeDocument/2006/relationships/hyperlink" Target="https://www.fimem-freinet.org/es/biennale-ag-2020" TargetMode="External"/><Relationship Id="rId5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fimem-freinet.org/es/courriersAG-2020" TargetMode="External"/><Relationship Id="rId4" Type="http://schemas.openxmlformats.org/officeDocument/2006/relationships/hyperlink" Target="https://www.fimem-freinet.org/es/lettre-presidente-ag2020" TargetMode="External"/><Relationship Id="rId5" Type="http://schemas.openxmlformats.org/officeDocument/2006/relationships/hyperlink" Target="https://www.fimem-freinet.org/es/hommages2020" TargetMode="External"/><Relationship Id="rId6" Type="http://schemas.openxmlformats.org/officeDocument/2006/relationships/image" Target="../media/image4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fimem-freinet.org/es/motions2020" TargetMode="External"/><Relationship Id="rId4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mailto:agvirtual2020@gmail.com" TargetMode="External"/><Relationship Id="rId4" Type="http://schemas.openxmlformats.org/officeDocument/2006/relationships/hyperlink" Target="mailto:cafimem@gmail.com" TargetMode="External"/><Relationship Id="rId5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agvirtual2020@gmail.com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agvirtual2020@gmail.com" TargetMode="External"/><Relationship Id="rId4" Type="http://schemas.openxmlformats.org/officeDocument/2006/relationships/hyperlink" Target="mailto:cafimem@gmail.com" TargetMode="External"/><Relationship Id="rId5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agvirtual2020@gmail.com" TargetMode="External"/><Relationship Id="rId4" Type="http://schemas.openxmlformats.org/officeDocument/2006/relationships/hyperlink" Target="mailto:acfimem@gmail.com" TargetMode="External"/><Relationship Id="rId5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grupo-de-lengua_es@framalistes.org" TargetMode="External"/><Relationship Id="rId4" Type="http://schemas.openxmlformats.org/officeDocument/2006/relationships/hyperlink" Target="mailto:groupe-de-langue_fr@framaliste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/>
        </p:nvSpPr>
        <p:spPr>
          <a:xfrm>
            <a:off x="987992" y="2996952"/>
            <a:ext cx="7334059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4800" u="none" cap="none" strike="noStrike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AGV 2b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4800" u="none" cap="none" strike="noStrike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Grupos de Lenguas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6D626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4800" u="none" cap="none" strike="noStrike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1 – 20 de agosto de 2020</a:t>
            </a:r>
            <a:endParaRPr b="0" i="0" sz="4800" u="none" cap="none" strike="noStrike">
              <a:solidFill>
                <a:srgbClr val="6D626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102" name="Google Shape;10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375" y="167100"/>
            <a:ext cx="8407824" cy="2246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611560" y="50131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Orden del día</a:t>
            </a:r>
            <a:br>
              <a:rPr lang="es-MX" sz="32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El orden del día fue tratado durante las 4 reuniones informativas con los delegados. 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Es necesario que los delegados, entonces, sean los portavoces de esas reuniones.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Para seguir una pauta, se pueden tomar en cuenta los siguientes documentos: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Orden del día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. “Ordre du jour AG Virtuelle”</a:t>
            </a:r>
            <a:r>
              <a:rPr lang="es-MX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https://www.fimem-freinet.org/es/node/3762 </a:t>
            </a:r>
            <a:r>
              <a:rPr lang="es-MX" sz="1600" u="sng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en la pestaña del sitio llamado: “Ordre du jour + PV”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Puntos a validar en la AG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. “points a valider” que se encuentra en el sitio web, en la pestaña del sitio llamado: “courriers AG” </a:t>
            </a:r>
            <a:r>
              <a:rPr lang="es-MX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https://www.fimem-freinet.org/es/node/3822</a:t>
            </a:r>
            <a:r>
              <a:rPr lang="es-MX" sz="1600" u="sng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Todos los documentos allí citados se encuentran en el sitio. 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Cada grupo de lengua agregará los temas que considere oportunos para discutir, y tomará las mociones de los otros movimientos también publicados en el sitio en este enlace: </a:t>
            </a:r>
            <a:r>
              <a:rPr lang="es-MX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https://www.fimem-freinet.org/es/motions2020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156" name="Google Shape;156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/>
          <p:nvPr>
            <p:ph type="title"/>
          </p:nvPr>
        </p:nvSpPr>
        <p:spPr>
          <a:xfrm>
            <a:off x="611560" y="4725144"/>
            <a:ext cx="374441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Franklin"/>
              <a:buNone/>
            </a:pPr>
            <a:br>
              <a:rPr lang="es-MX" sz="2800"/>
            </a:br>
            <a:br>
              <a:rPr lang="es-MX" sz="1600"/>
            </a:br>
            <a:br>
              <a:rPr lang="es-MX" sz="1600"/>
            </a:br>
            <a:endParaRPr sz="1600"/>
          </a:p>
        </p:txBody>
      </p:sp>
      <p:pic>
        <p:nvPicPr>
          <p:cNvPr descr="CARTA DE LA ESCUELA MODERNA International Federation of Freinet ..." id="162" name="Google Shape;16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3"/>
          <p:cNvSpPr txBox="1"/>
          <p:nvPr/>
        </p:nvSpPr>
        <p:spPr>
          <a:xfrm>
            <a:off x="827584" y="1070813"/>
            <a:ext cx="6624736" cy="710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1" lang="es-MX" sz="2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Lista de documentos en el sitio web de la FIMEM y guía de búsqueda</a:t>
            </a:r>
            <a:endParaRPr b="1" sz="2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s://lh6.googleusercontent.com/fm--tY_DmqpUiYFMgCE3YqCpvaQ9wWszA9NrCbCwfYcUF8c-CjcPx2xZAYLzY9PRaO4Cc-FGi7sca9tpFCOph8LgTu8gp1sBsyAhDPWAWyTlnxhhfw7zGvQWy2Soi7_a59MZ18o4j_Q" id="164" name="Google Shape;164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05867" y="2060848"/>
            <a:ext cx="5184576" cy="4176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type="title"/>
          </p:nvPr>
        </p:nvSpPr>
        <p:spPr>
          <a:xfrm>
            <a:off x="611560" y="472514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Guía del sitio y enlaces:</a:t>
            </a:r>
            <a:br>
              <a:rPr lang="es-MX" sz="32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Ordre du jour + PV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(Orden del día ):  </a:t>
            </a:r>
            <a:r>
              <a:rPr lang="es-MX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https://www.fimem-freinet.org/es/odj-2020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Actas de la AG1 del 4 y 5 de julio, así como la del 11 y 12 de julio 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Orden del día de la Asamblea General Virtual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Canidatures au CA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(Candidaturas al CA): </a:t>
            </a:r>
            <a:r>
              <a:rPr lang="es-MX" sz="1600" u="sng">
                <a:solidFill>
                  <a:schemeClr val="hlink"/>
                </a:solidFill>
                <a:hlinkClick r:id="rId4"/>
              </a:rPr>
              <a:t>https://</a:t>
            </a:r>
            <a:r>
              <a:rPr lang="es-MX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www.fimem-freinet.org/es/candidatures-CA-2020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APPEL à candidature au CA (Convocatoria y habilidades)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Glaucia (Brasil)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Marguerite (Francia)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Mohamed (Marruecos)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Antoinette (Camerún)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Cheikh (Senegal)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Candidats à l'affiliation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(Candidatos para afiliación): </a:t>
            </a:r>
            <a:r>
              <a:rPr lang="es-MX" sz="1600" u="sng">
                <a:solidFill>
                  <a:schemeClr val="hlink"/>
                </a:solidFill>
                <a:hlinkClick r:id="rId6"/>
              </a:rPr>
              <a:t>https://www.fimem-freinet.org/es/candidatures-CA-2020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 - Demande (instructivo)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 - Congo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 - Ghana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170" name="Google Shape;170;p2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 txBox="1"/>
          <p:nvPr>
            <p:ph type="title"/>
          </p:nvPr>
        </p:nvSpPr>
        <p:spPr>
          <a:xfrm>
            <a:off x="611560" y="50131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Guía del sitio y enlaces</a:t>
            </a:r>
            <a:br>
              <a:rPr lang="es-MX" sz="32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Rapport Moral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(Reporte Moral): </a:t>
            </a:r>
            <a:r>
              <a:rPr lang="es-MX" sz="1600" u="sng">
                <a:solidFill>
                  <a:schemeClr val="hlink"/>
                </a:solidFill>
                <a:hlinkClick r:id="rId3"/>
              </a:rPr>
              <a:t>https://www.fimem-freinet.org/es/rapport-moral-2020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Rapport Moral - Actividades CA 2018-2020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Comptabilité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(Contabilidad): </a:t>
            </a:r>
            <a:r>
              <a:rPr lang="es-MX" sz="1600" u="sng">
                <a:solidFill>
                  <a:schemeClr val="hlink"/>
                </a:solidFill>
                <a:hlinkClick r:id="rId4"/>
              </a:rPr>
              <a:t>https://www.fimem-freinet.org/es/compta-2020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Bilan comptable 2018-2019. (Balance financiero contable).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Budget 2020-2021- (Presupuesto).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Commentaires de la trésoriere (Comentarios de la tesorera).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Proposition pour nouvelle categorisation. (Propuesta de nueva cotización 		bajo el IDH con desigualdad).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	- Cotisations- IDHI- Julio 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	- Nuevas categorizaciones de mov. FIMEM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	- Inequidad ajustada al IDH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Orientations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(Orientaciones): </a:t>
            </a:r>
            <a:r>
              <a:rPr lang="es-MX" sz="1600" u="sng">
                <a:solidFill>
                  <a:schemeClr val="hlink"/>
                </a:solidFill>
                <a:hlinkClick r:id="rId5"/>
              </a:rPr>
              <a:t>https://www.fimem-freinet.org/es/orientations-2020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Orientations Bilan. (Orientaciones de Balance, 2018-2020).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Orientations Bilan et prospectives. (Orientaciones: prospectivas, 2020-2022).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176" name="Google Shape;176;p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6"/>
          <p:cNvSpPr txBox="1"/>
          <p:nvPr>
            <p:ph type="title"/>
          </p:nvPr>
        </p:nvSpPr>
        <p:spPr>
          <a:xfrm>
            <a:off x="611560" y="50131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Guía del sitio y enlaces</a:t>
            </a:r>
            <a:br>
              <a:rPr lang="es-MX" sz="32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Evaluation du CA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(Evaluación del CA) –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 Vacío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RIDEF 2022 au Maroc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(RIDEF de Marruecos, 2022)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- Vacío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RIDEF 2024” 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(RIDEF de 2024) 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– Vacío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Commissions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 (Comisiones): </a:t>
            </a:r>
            <a:r>
              <a:rPr lang="es-MX" sz="1600" u="sng">
                <a:solidFill>
                  <a:schemeClr val="hlink"/>
                </a:solidFill>
                <a:hlinkClick r:id="rId3"/>
              </a:rPr>
              <a:t> https://www.fimem-freinet.org/es/commissions2020</a:t>
            </a:r>
            <a:br>
              <a:rPr b="1"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	- 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Commission No 4 (Comisión 4)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	- </a:t>
            </a:r>
            <a:r>
              <a:rPr lang="es-MX" sz="1600">
                <a:latin typeface="Arial"/>
                <a:ea typeface="Arial"/>
                <a:cs typeface="Arial"/>
                <a:sym typeface="Arial"/>
              </a:rPr>
              <a:t>Rapport de l’Assemblée générale virtuelle de la FIMEM / (Informe de la 		Asamblea General Virtual de FIMEM)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Proposition pour nouvelle catégorisation (Propuesta de nueva 			categorización)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PV commission AGV du 9 juillet (9 de julio informe de la Comisión AGV)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Rapport commission AGV (Informe de la comisión AGV)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Commission 6 : gestion des Ridef (Comisión 6: gestión de Ridef)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Pestaña “</a:t>
            </a:r>
            <a:r>
              <a:rPr b="1" lang="es-MX" sz="1600">
                <a:solidFill>
                  <a:srgbClr val="9E3611"/>
                </a:solidFill>
                <a:latin typeface="Arial"/>
                <a:ea typeface="Arial"/>
                <a:cs typeface="Arial"/>
                <a:sym typeface="Arial"/>
              </a:rPr>
              <a:t>Biennale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”: </a:t>
            </a:r>
            <a:r>
              <a:rPr lang="es-MX" sz="1600" u="sng">
                <a:solidFill>
                  <a:schemeClr val="hlink"/>
                </a:solidFill>
                <a:hlinkClick r:id="rId4"/>
              </a:rPr>
              <a:t> https://www.fimem-freinet.org/es/biennale-ag-2020</a:t>
            </a:r>
            <a:r>
              <a:rPr b="1" lang="es-MX" sz="1600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lang="es-MX" sz="1600">
                <a:latin typeface="Arial"/>
                <a:ea typeface="Arial"/>
                <a:cs typeface="Arial"/>
                <a:sym typeface="Arial"/>
              </a:rPr>
              <a:t>	- 2019. Rapport Biennale par Francois Perdrial. (Informe Bienal de François 	Perdrial)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182" name="Google Shape;182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7"/>
          <p:cNvSpPr txBox="1"/>
          <p:nvPr>
            <p:ph type="title"/>
          </p:nvPr>
        </p:nvSpPr>
        <p:spPr>
          <a:xfrm>
            <a:off x="611560" y="472514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Guía del sitio y enlaces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000">
                <a:latin typeface="Arial"/>
                <a:ea typeface="Arial"/>
                <a:cs typeface="Arial"/>
                <a:sym typeface="Arial"/>
              </a:rPr>
            </a:br>
            <a:r>
              <a:rPr b="1" lang="es-MX" sz="1400">
                <a:latin typeface="Arial"/>
                <a:ea typeface="Arial"/>
                <a:cs typeface="Arial"/>
                <a:sym typeface="Arial"/>
              </a:rPr>
              <a:t>Pestaña “Courriers AG” (Mensajes de la Asamblea General): </a:t>
            </a:r>
            <a:r>
              <a:rPr lang="es-MX" sz="1400" u="sng">
                <a:solidFill>
                  <a:schemeClr val="hlink"/>
                </a:solidFill>
                <a:hlinkClick r:id="rId3"/>
              </a:rPr>
              <a:t>https://www.fimem-freinet.org/es/courriersAG-2020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Nouvelles du Quebec.  (Noticias de Quebec)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AG virtuelle compléments d'informations.  (Virtual AG más información)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News. Fonctionnement de l'AG- 3 juillet . (Noticias. Operación de la AG - 3 de julio)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Points à valider... à discuter . (Puntos para validar ... para discutir)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AG virtuelle position du Canada au 2 juillet. (Posición de AG virtual de Canadá a 		partir del 2 de julio.)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Invitation à la séance du 11juillet. (Invitación a la reunión del 11 de julio.)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Questions de l’ICEM au CA FIMEM pour AG - FR-ES-EN. (Preguntas de ICEM a la - 		Junta de FIMEM para AG - FR-ES-EN)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Informations sur la Bourse Benaiges. (Información sobre la beca Benaiges)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Réponses du CA aux questions de l'ICEM. (Respuestas de la junta a las preguntas de 		la ICEM)</a:t>
            </a:r>
            <a:br>
              <a:rPr b="1" lang="es-MX" sz="1400">
                <a:latin typeface="Arial"/>
                <a:ea typeface="Arial"/>
                <a:cs typeface="Arial"/>
                <a:sym typeface="Arial"/>
              </a:rPr>
            </a:br>
            <a:br>
              <a:rPr b="1" lang="es-MX" sz="1400">
                <a:latin typeface="Arial"/>
                <a:ea typeface="Arial"/>
                <a:cs typeface="Arial"/>
                <a:sym typeface="Arial"/>
              </a:rPr>
            </a:br>
            <a:r>
              <a:rPr b="1" lang="es-MX" sz="1400">
                <a:latin typeface="Arial"/>
                <a:ea typeface="Arial"/>
                <a:cs typeface="Arial"/>
                <a:sym typeface="Arial"/>
              </a:rPr>
              <a:t>Pestaña “Lettre de la présidente” (Carta de la presoidenta): </a:t>
            </a:r>
            <a:r>
              <a:rPr lang="es-MX" sz="1400" u="sng">
                <a:solidFill>
                  <a:schemeClr val="hlink"/>
                </a:solidFill>
                <a:hlinkClick r:id="rId4"/>
              </a:rPr>
              <a:t>https://www.fimem-freinet.org/es/lettre-presidente-ag2020</a:t>
            </a:r>
            <a:br>
              <a:rPr lang="es-MX" sz="1400"/>
            </a:br>
            <a:br>
              <a:rPr b="1" lang="es-MX" sz="1400">
                <a:latin typeface="Arial"/>
                <a:ea typeface="Arial"/>
                <a:cs typeface="Arial"/>
                <a:sym typeface="Arial"/>
              </a:rPr>
            </a:br>
            <a:r>
              <a:rPr b="1" lang="es-MX" sz="1400">
                <a:latin typeface="Arial"/>
                <a:ea typeface="Arial"/>
                <a:cs typeface="Arial"/>
                <a:sym typeface="Arial"/>
              </a:rPr>
              <a:t>Pestaña “Hommaneges” (Homenajes): </a:t>
            </a:r>
            <a:r>
              <a:rPr lang="es-MX" sz="1400" u="sng">
                <a:solidFill>
                  <a:schemeClr val="hlink"/>
                </a:solidFill>
                <a:hlinkClick r:id="rId5"/>
              </a:rPr>
              <a:t>https://www.fimem-freinet.org/es/hommages2020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188" name="Google Shape;188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8"/>
          <p:cNvSpPr txBox="1"/>
          <p:nvPr>
            <p:ph type="title"/>
          </p:nvPr>
        </p:nvSpPr>
        <p:spPr>
          <a:xfrm>
            <a:off x="611560" y="472514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Guía del sitio y enlaces</a:t>
            </a:r>
            <a:br>
              <a:rPr lang="es-MX" sz="1600">
                <a:latin typeface="Arial"/>
                <a:ea typeface="Arial"/>
                <a:cs typeface="Arial"/>
                <a:sym typeface="Arial"/>
              </a:rPr>
            </a:br>
            <a:br>
              <a:rPr lang="es-MX" sz="1000">
                <a:latin typeface="Arial"/>
                <a:ea typeface="Arial"/>
                <a:cs typeface="Arial"/>
                <a:sym typeface="Arial"/>
              </a:rPr>
            </a:br>
            <a:r>
              <a:rPr b="1" lang="es-MX" sz="1400">
                <a:latin typeface="Arial"/>
                <a:ea typeface="Arial"/>
                <a:cs typeface="Arial"/>
                <a:sym typeface="Arial"/>
              </a:rPr>
              <a:t>Pestaña “Motions des mouvements” (Mociones de movimientos): </a:t>
            </a:r>
            <a:r>
              <a:rPr lang="es-MX" sz="1400" u="sng">
                <a:solidFill>
                  <a:schemeClr val="hlink"/>
                </a:solidFill>
                <a:hlinkClick r:id="rId3"/>
              </a:rPr>
              <a:t>https://www.fimem-freinet.org/es/motions2020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Position des mexicains sur la pandémie. (Posición de los mexicanos sobre la 		pandemia)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Motion: communication au sein de la FIMEM proposée au vote par l’ICEM à l’AG de 		la FIMEM 2020. (Moción: comunicación dentro de FIMEM propuesta para 		votar por la ICEM en la Junta General de FIMEM 2020)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 - FR-Motion: actions à mener face aux politiques migratoires proposée au vote par 		l’ICEM à l’AG de la FIMEM 2020. (Moción: acciones a tomar frente a las 		políticas de migración sometidas a votación por la ICEM en la Asamblea 		General de FIMEM 2020)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Position de la REMFA (Posición REMFA)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Reflexion pour la Ridef du Canada de Giancarlo. (Reflexión para el RIDEF de Canadá 		de Giancarlo)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r>
              <a:rPr lang="es-MX" sz="1400">
                <a:latin typeface="Arial"/>
                <a:ea typeface="Arial"/>
                <a:cs typeface="Arial"/>
                <a:sym typeface="Arial"/>
              </a:rPr>
              <a:t>	- Position MEPA sur la pandémie. (Posición del MEPA sobre la pandemia)</a:t>
            </a:r>
            <a:br>
              <a:rPr lang="es-MX" sz="1400">
                <a:latin typeface="Arial"/>
                <a:ea typeface="Arial"/>
                <a:cs typeface="Arial"/>
                <a:sym typeface="Arial"/>
              </a:rPr>
            </a:b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194" name="Google Shape;194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/>
          <p:nvPr>
            <p:ph type="title"/>
          </p:nvPr>
        </p:nvSpPr>
        <p:spPr>
          <a:xfrm>
            <a:off x="683568" y="537321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Consultas/ dudas/ comentarios: </a:t>
            </a:r>
            <a:br>
              <a:rPr b="1" lang="es-MX" sz="3200">
                <a:latin typeface="Arial"/>
                <a:ea typeface="Arial"/>
                <a:cs typeface="Arial"/>
                <a:sym typeface="Arial"/>
              </a:rPr>
            </a:br>
            <a:br>
              <a:rPr b="1" lang="es-MX" sz="2800">
                <a:latin typeface="Arial"/>
                <a:ea typeface="Arial"/>
                <a:cs typeface="Arial"/>
                <a:sym typeface="Arial"/>
              </a:rPr>
            </a:br>
            <a:r>
              <a:rPr lang="es-MX" sz="2800">
                <a:latin typeface="Arial"/>
                <a:ea typeface="Arial"/>
                <a:cs typeface="Arial"/>
                <a:sym typeface="Arial"/>
              </a:rPr>
              <a:t>Organización de la AG virtual:</a:t>
            </a:r>
            <a:br>
              <a:rPr lang="es-MX" sz="2800">
                <a:latin typeface="Arial"/>
                <a:ea typeface="Arial"/>
                <a:cs typeface="Arial"/>
                <a:sym typeface="Arial"/>
              </a:rPr>
            </a:br>
            <a:r>
              <a:rPr lang="es-MX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agvirtual2020@gmail.com</a:t>
            </a:r>
            <a:r>
              <a:rPr lang="es-MX" sz="2800"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lang="es-MX" sz="2800">
                <a:latin typeface="Arial"/>
                <a:ea typeface="Arial"/>
                <a:cs typeface="Arial"/>
                <a:sym typeface="Arial"/>
              </a:rPr>
            </a:br>
            <a:r>
              <a:rPr lang="es-MX" sz="2800">
                <a:latin typeface="Arial"/>
                <a:ea typeface="Arial"/>
                <a:cs typeface="Arial"/>
                <a:sym typeface="Arial"/>
              </a:rPr>
              <a:t>Temas y consultas generales: </a:t>
            </a:r>
            <a:br>
              <a:rPr lang="es-MX" sz="2800">
                <a:latin typeface="Arial"/>
                <a:ea typeface="Arial"/>
                <a:cs typeface="Arial"/>
                <a:sym typeface="Arial"/>
              </a:rPr>
            </a:br>
            <a:r>
              <a:rPr lang="es-MX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cafimem@gmail.com</a:t>
            </a:r>
            <a:br>
              <a:rPr lang="es-MX" sz="2800" u="sng">
                <a:latin typeface="Arial"/>
                <a:ea typeface="Arial"/>
                <a:cs typeface="Arial"/>
                <a:sym typeface="Arial"/>
              </a:rPr>
            </a:br>
            <a:br>
              <a:rPr lang="es-MX" sz="1600"/>
            </a:br>
            <a:br>
              <a:rPr lang="es-MX" sz="1600"/>
            </a:br>
            <a:br>
              <a:rPr lang="es-MX" sz="1600"/>
            </a:br>
            <a:br>
              <a:rPr lang="es-MX" sz="1600"/>
            </a:br>
            <a:br>
              <a:rPr lang="es-MX" sz="1600"/>
            </a:br>
            <a:br>
              <a:rPr lang="es-MX" sz="1600"/>
            </a:br>
            <a:br>
              <a:rPr lang="es-MX" sz="1600"/>
            </a:br>
            <a:br>
              <a:rPr lang="es-MX" sz="1600"/>
            </a:br>
            <a:endParaRPr sz="1600"/>
          </a:p>
        </p:txBody>
      </p:sp>
      <p:pic>
        <p:nvPicPr>
          <p:cNvPr descr="CARTA DE LA ESCUELA MODERNA International Federation of Freinet ..." id="200" name="Google Shape;200;p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9"/>
          <p:cNvSpPr txBox="1"/>
          <p:nvPr/>
        </p:nvSpPr>
        <p:spPr>
          <a:xfrm>
            <a:off x="539552" y="5443694"/>
            <a:ext cx="8229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Libre Franklin"/>
              <a:buNone/>
            </a:pPr>
            <a:r>
              <a:rPr b="1" lang="es-MX" sz="2400" u="sng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Comisión de Asamblea General Virtual </a:t>
            </a:r>
            <a:endParaRPr b="1" sz="2400" u="sng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Libre Franklin"/>
              <a:buNone/>
            </a:pPr>
            <a:r>
              <a:rPr b="1" lang="es-MX" sz="2400" u="sng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y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Libre Franklin"/>
              <a:buNone/>
            </a:pPr>
            <a:r>
              <a:rPr b="1" lang="es-MX" sz="2400" u="sng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Consejo de Administración</a:t>
            </a:r>
            <a:endParaRPr sz="1600" u="sng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/>
          <p:nvPr>
            <p:ph type="title"/>
          </p:nvPr>
        </p:nvSpPr>
        <p:spPr>
          <a:xfrm>
            <a:off x="638185" y="3429010"/>
            <a:ext cx="7488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s-MX" sz="2800">
                <a:latin typeface="Arial"/>
                <a:ea typeface="Arial"/>
                <a:cs typeface="Arial"/>
                <a:sym typeface="Arial"/>
              </a:rPr>
              <a:t>“Todo está listo: </a:t>
            </a:r>
            <a:br>
              <a:rPr lang="es-MX" sz="2800">
                <a:latin typeface="Arial"/>
                <a:ea typeface="Arial"/>
                <a:cs typeface="Arial"/>
                <a:sym typeface="Arial"/>
              </a:rPr>
            </a:br>
            <a:r>
              <a:rPr lang="es-MX" sz="2800">
                <a:latin typeface="Arial"/>
                <a:ea typeface="Arial"/>
                <a:cs typeface="Arial"/>
                <a:sym typeface="Arial"/>
              </a:rPr>
              <a:t>el agua, el sol y el barro,</a:t>
            </a:r>
            <a:br>
              <a:rPr lang="es-MX" sz="2800">
                <a:latin typeface="Arial"/>
                <a:ea typeface="Arial"/>
                <a:cs typeface="Arial"/>
                <a:sym typeface="Arial"/>
              </a:rPr>
            </a:br>
            <a:r>
              <a:rPr lang="es-MX" sz="2800">
                <a:latin typeface="Arial"/>
                <a:ea typeface="Arial"/>
                <a:cs typeface="Arial"/>
                <a:sym typeface="Arial"/>
              </a:rPr>
              <a:t>pero si falta usted… no habrá milagro”.</a:t>
            </a:r>
            <a:br>
              <a:rPr lang="es-MX" sz="2800">
                <a:latin typeface="Arial"/>
                <a:ea typeface="Arial"/>
                <a:cs typeface="Arial"/>
                <a:sym typeface="Arial"/>
              </a:rPr>
            </a:br>
            <a:br>
              <a:rPr lang="es-MX" sz="2800">
                <a:latin typeface="Arial"/>
                <a:ea typeface="Arial"/>
                <a:cs typeface="Arial"/>
                <a:sym typeface="Arial"/>
              </a:rPr>
            </a:br>
            <a:r>
              <a:rPr b="1" lang="es-MX" sz="2800">
                <a:latin typeface="Arial"/>
                <a:ea typeface="Arial"/>
                <a:cs typeface="Arial"/>
                <a:sym typeface="Arial"/>
              </a:rPr>
              <a:t>Mario Benedetti (Uruguay, 1920- 2008)</a:t>
            </a:r>
            <a:endParaRPr b="1" sz="2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 b="1" sz="1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1" lang="es-MX" sz="1200">
                <a:latin typeface="Arial"/>
                <a:ea typeface="Arial"/>
                <a:cs typeface="Arial"/>
                <a:sym typeface="Arial"/>
              </a:rPr>
              <a:t>Traducciones: Marta Fontana y Marguerite Gomez</a:t>
            </a:r>
            <a:endParaRPr b="1" sz="1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1" lang="es-MX" sz="1200">
                <a:latin typeface="Arial"/>
                <a:ea typeface="Arial"/>
                <a:cs typeface="Arial"/>
                <a:sym typeface="Arial"/>
              </a:rPr>
              <a:t>Textos: Comisión de la AGV- FIMEM</a:t>
            </a:r>
            <a:endParaRPr b="1" sz="1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207" name="Google Shape;20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/>
        </p:nvSpPr>
        <p:spPr>
          <a:xfrm>
            <a:off x="539812" y="1124744"/>
            <a:ext cx="8055309" cy="4770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2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Logística de organización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6D626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Cada grupo de lengua decidirá cuándo se reúne, cuántas veces y qué plataforma utilizar.</a:t>
            </a:r>
            <a: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Si desean utilizar la plataforma de Zoom contratada por la FIMEM, solicitarlo y presentar las fechas de sus reuniones. Es necesario prever las reuniones ya que no es posible tener dos reuniones con esta misma plataforma de forma simultánea. 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¿Dónde y a quién solicitar la plataforma de Zoom?</a:t>
            </a:r>
            <a:endParaRPr sz="1800">
              <a:solidFill>
                <a:srgbClr val="6D626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6D626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A Gabi, al email de la comisión: </a:t>
            </a:r>
            <a:r>
              <a:rPr lang="es-MX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agvirtual2020@gmail.com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La ventaja de esta plataforma es que alberga hasta 300 personas y no se cortan las videollamadas cada 40 minutos, como en la versión gratuita.</a:t>
            </a:r>
            <a:r>
              <a:rPr lang="es-MX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descr="CARTA DE LA ESCUELA MODERNA International Federation of Freinet ..." id="108" name="Google Shape;10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611560" y="357301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D6262"/>
              </a:buClr>
              <a:buSzPts val="1800"/>
              <a:buFont typeface="Arial"/>
              <a:buNone/>
            </a:pPr>
            <a: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La AG2b  o “Grupos de Lenguas” (o idiomas) es el espacio, junto a con las reuniones de los movimientos, en donde las voces de todos los participantes de cada movimiento están presentes: donde se discute, se propone, se toman posturas colectivas, se alcanzan </a:t>
            </a:r>
            <a: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los primeros</a:t>
            </a:r>
            <a:r>
              <a:rPr lang="es-MX" sz="18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 acuerdos.</a:t>
            </a:r>
            <a:r>
              <a:rPr lang="es-MX" sz="279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3600">
              <a:solidFill>
                <a:srgbClr val="6D6262"/>
              </a:solidFill>
            </a:endParaRPr>
          </a:p>
        </p:txBody>
      </p:sp>
      <p:pic>
        <p:nvPicPr>
          <p:cNvPr descr="CARTA DE LA ESCUELA MODERNA International Federation of Freinet ..." id="114" name="Google Shape;11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5"/>
          <p:cNvSpPr txBox="1"/>
          <p:nvPr/>
        </p:nvSpPr>
        <p:spPr>
          <a:xfrm>
            <a:off x="611560" y="11967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6D6262"/>
              </a:buClr>
              <a:buSzPts val="3120"/>
              <a:buFont typeface="Arial"/>
              <a:buNone/>
            </a:pPr>
            <a:r>
              <a:rPr b="1" lang="es-MX" sz="312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Grupos de Lenguas - La participación: momento clave de la Asamblea General</a:t>
            </a:r>
            <a:endParaRPr sz="3120">
              <a:solidFill>
                <a:srgbClr val="6D626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539552" y="46531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A considerar:</a:t>
            </a:r>
            <a:br>
              <a:rPr b="1" lang="es-MX" sz="2800">
                <a:latin typeface="Arial"/>
                <a:ea typeface="Arial"/>
                <a:cs typeface="Arial"/>
                <a:sym typeface="Arial"/>
              </a:rPr>
            </a:br>
            <a:br>
              <a:rPr lang="es-MX" sz="20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Los grupos de lenguas elevan sus conclusiones, propuestas y discusiones a través del reporte (o informe) a la Comisión de AG Virtual y al CA, para establecer las prioridades rumbo a la AG3: cuáles son aquellas propuestas urgentes de resolver, cuáles son las que podrán tener un tratamiento posterior, cuáles por vía email,  cuáles por comisiones, o cuáles requerirán de su abordaje en la presencialidad; la no presencialidad hace que todo sea más complejo (en todos los órdenes de la vida) .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La tecnología nos acerca, nos ayuda, sin embargo, no sustituye la presencialidad (eso lo hemos comprobado con nuestras clases en nuestras escuelas) y, por lo tanto, tendremos que tener la fuerza y la conciencia de que hay cuestiones que serán más adecuadas tratarlas presencialmente. </a:t>
            </a:r>
            <a:endParaRPr/>
          </a:p>
        </p:txBody>
      </p:sp>
      <p:pic>
        <p:nvPicPr>
          <p:cNvPr descr="CARTA DE LA ESCUELA MODERNA International Federation of Freinet ..." id="121" name="Google Shape;12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>
            <p:ph type="title"/>
          </p:nvPr>
        </p:nvSpPr>
        <p:spPr>
          <a:xfrm>
            <a:off x="611560" y="46531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Reporte por </a:t>
            </a:r>
            <a:r>
              <a:rPr b="1" lang="es-MX" sz="3200">
                <a:solidFill>
                  <a:srgbClr val="6D6262"/>
                </a:solidFill>
                <a:latin typeface="Arial"/>
                <a:ea typeface="Arial"/>
                <a:cs typeface="Arial"/>
                <a:sym typeface="Arial"/>
              </a:rPr>
              <a:t>grupo </a:t>
            </a: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de lengua</a:t>
            </a:r>
            <a:br>
              <a:rPr b="1"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Los informes (actas, reportes) se deberán entregar el 21 o el 22 de agosto como fecha límite, ya que es necesario que la Comisión AGV y el CA, como se mencionó antes, establezcan las prioridades para la AG3, así como aquellas propuestas que podrán tener un tratamiento posterior, vía email, por comisiones o que requerirán presencialidad. 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b="1" lang="es-MX" sz="1800">
                <a:latin typeface="Arial"/>
                <a:ea typeface="Arial"/>
                <a:cs typeface="Arial"/>
                <a:sym typeface="Arial"/>
              </a:rPr>
              <a:t>Entrega límite</a:t>
            </a:r>
            <a:r>
              <a:rPr lang="es-MX" sz="1800">
                <a:latin typeface="Arial"/>
                <a:ea typeface="Arial"/>
                <a:cs typeface="Arial"/>
                <a:sym typeface="Arial"/>
              </a:rPr>
              <a:t>: 21 y 22 de agosto.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b="1" lang="es-MX" sz="1800">
                <a:latin typeface="Arial"/>
                <a:ea typeface="Arial"/>
                <a:cs typeface="Arial"/>
                <a:sym typeface="Arial"/>
              </a:rPr>
              <a:t>Enviar a</a:t>
            </a:r>
            <a:r>
              <a:rPr lang="es-MX" sz="1800">
                <a:latin typeface="Arial"/>
                <a:ea typeface="Arial"/>
                <a:cs typeface="Arial"/>
                <a:sym typeface="Arial"/>
              </a:rPr>
              <a:t>:  </a:t>
            </a:r>
            <a:r>
              <a:rPr lang="es-MX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agvirtual2020@gmail.com</a:t>
            </a:r>
            <a:r>
              <a:rPr lang="es-MX" sz="1800">
                <a:latin typeface="Arial"/>
                <a:ea typeface="Arial"/>
                <a:cs typeface="Arial"/>
                <a:sym typeface="Arial"/>
              </a:rPr>
              <a:t> y a: </a:t>
            </a:r>
            <a:r>
              <a:rPr lang="es-MX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cafimem@gmail.com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b="1" lang="es-MX" sz="1800">
                <a:latin typeface="Arial"/>
                <a:ea typeface="Arial"/>
                <a:cs typeface="Arial"/>
                <a:sym typeface="Arial"/>
              </a:rPr>
              <a:t>Los informes o reportes deberán ser entregados en las tres lenguas oficiales de la FIMEM: </a:t>
            </a:r>
            <a:r>
              <a:rPr lang="es-MX" sz="1800">
                <a:latin typeface="Arial"/>
                <a:ea typeface="Arial"/>
                <a:cs typeface="Arial"/>
                <a:sym typeface="Arial"/>
              </a:rPr>
              <a:t>inglés, español y francés (pudiendo utilizar traductores como DeepL, por ejemplo, que funciona bastante bien). </a:t>
            </a:r>
            <a:endParaRPr/>
          </a:p>
        </p:txBody>
      </p:sp>
      <p:pic>
        <p:nvPicPr>
          <p:cNvPr descr="CARTA DE LA ESCUELA MODERNA International Federation of Freinet ..." id="127" name="Google Shape;127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467544" y="400506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Representantes de los grupos de lenguas</a:t>
            </a:r>
            <a:br>
              <a:rPr b="1" lang="es-MX" sz="3200">
                <a:latin typeface="Arial"/>
                <a:ea typeface="Arial"/>
                <a:cs typeface="Arial"/>
                <a:sym typeface="Arial"/>
              </a:rPr>
            </a:br>
            <a:br>
              <a:rPr b="1"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Cada grupo de lengua necesitará elegir a un representante con quien la Comisión y el CA tendrá contacto directo a través de emails, con el objetivo de entregar información, comentar dudas, enviar el informe-reporte, entre otras necesidades. 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Enviar nombre/email/país/movimiento del representante del grupo a:  </a:t>
            </a:r>
            <a:r>
              <a:rPr lang="es-MX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agvirtual2020@gmail.com</a:t>
            </a:r>
            <a:r>
              <a:rPr lang="es-MX" sz="1800">
                <a:latin typeface="Arial"/>
                <a:ea typeface="Arial"/>
                <a:cs typeface="Arial"/>
                <a:sym typeface="Arial"/>
              </a:rPr>
              <a:t> con copia a:  ca</a:t>
            </a:r>
            <a:r>
              <a:rPr lang="es-MX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fimem@gmail.com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TA DE LA ESCUELA MODERNA International Federation of Freinet ..." id="133" name="Google Shape;133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539552" y="4221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División de grupos por lenguas</a:t>
            </a:r>
            <a:br>
              <a:rPr b="1" lang="es-MX" sz="3200">
                <a:latin typeface="Arial"/>
                <a:ea typeface="Arial"/>
                <a:cs typeface="Arial"/>
                <a:sym typeface="Arial"/>
              </a:rPr>
            </a:br>
            <a:br>
              <a:rPr b="1" lang="es-MX" sz="1800">
                <a:latin typeface="Arial"/>
                <a:ea typeface="Arial"/>
                <a:cs typeface="Arial"/>
                <a:sym typeface="Arial"/>
              </a:rPr>
            </a:br>
            <a:br>
              <a:rPr b="1"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Los grupos de lenguas serán: 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- Francés (pueden organizarse con más de un grupo)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- Español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- Inglés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Es posible subdividirse si es necesario, por ejemplo, en un grupo de lengua alemana o un grupo de lengua italiano, ésto en el caso de que así lo decidan o se organicen. </a:t>
            </a:r>
            <a:endParaRPr/>
          </a:p>
        </p:txBody>
      </p:sp>
      <p:pic>
        <p:nvPicPr>
          <p:cNvPr descr="CARTA DE LA ESCUELA MODERNA International Federation of Freinet ..." id="139" name="Google Shape;13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type="title"/>
          </p:nvPr>
        </p:nvSpPr>
        <p:spPr>
          <a:xfrm>
            <a:off x="704760" y="506200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lang="es-MX" sz="3200">
                <a:latin typeface="Arial"/>
                <a:ea typeface="Arial"/>
                <a:cs typeface="Arial"/>
                <a:sym typeface="Arial"/>
              </a:rPr>
              <a:t>El contacto con los Grupos de Lengua</a:t>
            </a:r>
            <a:br>
              <a:rPr lang="es-MX" sz="3200">
                <a:latin typeface="Arial"/>
                <a:ea typeface="Arial"/>
                <a:cs typeface="Arial"/>
                <a:sym typeface="Arial"/>
              </a:rPr>
            </a:br>
            <a:br>
              <a:rPr lang="es-MX" sz="32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La Comisión facilitará tres listas de correo electrónico con los contactos por grupo de lenguas (los delegados de cada movimiento por grupo de lengua); integrando el italiano al grupo de lengua española, así como también el portugués.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lang="es-MX" sz="1800">
                <a:latin typeface="Arial"/>
                <a:ea typeface="Arial"/>
                <a:cs typeface="Arial"/>
                <a:sym typeface="Arial"/>
              </a:rPr>
            </a:br>
            <a:r>
              <a:rPr lang="es-MX" sz="1800">
                <a:latin typeface="Arial"/>
                <a:ea typeface="Arial"/>
                <a:cs typeface="Arial"/>
                <a:sym typeface="Arial"/>
              </a:rPr>
              <a:t>De esta manera podrán ponerse en contacto fácilmente y organizar sus encuentros.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s-MX" sz="1800">
                <a:latin typeface="Arial"/>
                <a:ea typeface="Arial"/>
                <a:cs typeface="Arial"/>
                <a:sym typeface="Arial"/>
              </a:rPr>
              <a:t>Habrán entonces 3 listas de correos electrónicos: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s-MX" sz="1800">
                <a:latin typeface="Arial"/>
                <a:ea typeface="Arial"/>
                <a:cs typeface="Arial"/>
                <a:sym typeface="Arial"/>
              </a:rPr>
              <a:t>español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s-MX" sz="1800">
                <a:latin typeface="Arial"/>
                <a:ea typeface="Arial"/>
                <a:cs typeface="Arial"/>
                <a:sym typeface="Arial"/>
              </a:rPr>
              <a:t>francés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s-MX" sz="1800">
                <a:latin typeface="Arial"/>
                <a:ea typeface="Arial"/>
                <a:cs typeface="Arial"/>
                <a:sym typeface="Arial"/>
              </a:rPr>
              <a:t>inglés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latin typeface="Arial"/>
                <a:ea typeface="Arial"/>
                <a:cs typeface="Arial"/>
                <a:sym typeface="Arial"/>
              </a:rPr>
              <a:t>Se ha </a:t>
            </a:r>
            <a:r>
              <a:rPr lang="es-MX" sz="1800">
                <a:latin typeface="Arial"/>
                <a:ea typeface="Arial"/>
                <a:cs typeface="Arial"/>
                <a:sym typeface="Arial"/>
              </a:rPr>
              <a:t>considerado</a:t>
            </a:r>
            <a:r>
              <a:rPr lang="es-MX" sz="1800">
                <a:latin typeface="Arial"/>
                <a:ea typeface="Arial"/>
                <a:cs typeface="Arial"/>
                <a:sym typeface="Arial"/>
              </a:rPr>
              <a:t> que el grupo de lengua alemana no necesita una lista puesto que ya están organizados.  </a:t>
            </a:r>
            <a:endParaRPr/>
          </a:p>
        </p:txBody>
      </p:sp>
      <p:pic>
        <p:nvPicPr>
          <p:cNvPr descr="CARTA DE LA ESCUELA MODERNA International Federation of Freinet ..." id="145" name="Google Shape;14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8344" y="332656"/>
            <a:ext cx="735216" cy="738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type="title"/>
          </p:nvPr>
        </p:nvSpPr>
        <p:spPr>
          <a:xfrm>
            <a:off x="874425" y="4762288"/>
            <a:ext cx="77724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MX" sz="3200">
                <a:solidFill>
                  <a:srgbClr val="000000"/>
                </a:solidFill>
              </a:rPr>
              <a:t>Listas para los grupos de lengua. </a:t>
            </a:r>
            <a:endParaRPr b="1" sz="3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/>
              <a:t>Es responsabilidad de los delegados ponerse en contacto con los demás y establecer fechas y horarios para las reuniones de los grupos de lengua. La comisión de la AGV facilita estas listas para que puedan contactarse.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>
                <a:solidFill>
                  <a:srgbClr val="0000FF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rupo-de-lengua_es@framalistes.org</a:t>
            </a:r>
            <a:endParaRPr sz="2000">
              <a:solidFill>
                <a:srgbClr val="1155C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1155C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>
                <a:solidFill>
                  <a:srgbClr val="0000FF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groupe-de-langue_fr@framalistes.org</a:t>
            </a:r>
            <a:endParaRPr sz="2000">
              <a:solidFill>
                <a:srgbClr val="1155C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1155C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language-group_en@framalistes.org</a:t>
            </a:r>
            <a:endParaRPr sz="2000">
              <a:solidFill>
                <a:srgbClr val="1155C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/>
              <a:t>Cada lista, con nombre y país de cada delegado, se detallará por mail.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quidad">
  <a:themeElements>
    <a:clrScheme name="Equidad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